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86" r:id="rId4"/>
    <p:sldId id="287" r:id="rId5"/>
    <p:sldId id="258" r:id="rId6"/>
    <p:sldId id="265" r:id="rId7"/>
    <p:sldId id="268" r:id="rId8"/>
    <p:sldId id="267" r:id="rId9"/>
    <p:sldId id="266" r:id="rId10"/>
    <p:sldId id="269" r:id="rId11"/>
    <p:sldId id="270" r:id="rId12"/>
    <p:sldId id="272" r:id="rId13"/>
    <p:sldId id="275" r:id="rId14"/>
    <p:sldId id="259" r:id="rId15"/>
    <p:sldId id="273" r:id="rId16"/>
    <p:sldId id="260" r:id="rId17"/>
    <p:sldId id="281" r:id="rId18"/>
    <p:sldId id="277" r:id="rId19"/>
    <p:sldId id="278" r:id="rId20"/>
    <p:sldId id="292" r:id="rId21"/>
    <p:sldId id="294" r:id="rId22"/>
    <p:sldId id="261" r:id="rId23"/>
    <p:sldId id="284" r:id="rId24"/>
    <p:sldId id="279" r:id="rId25"/>
    <p:sldId id="282" r:id="rId26"/>
    <p:sldId id="262" r:id="rId27"/>
    <p:sldId id="263" r:id="rId28"/>
    <p:sldId id="295" r:id="rId29"/>
    <p:sldId id="276" r:id="rId30"/>
    <p:sldId id="264" r:id="rId31"/>
    <p:sldId id="274" r:id="rId32"/>
    <p:sldId id="283" r:id="rId33"/>
    <p:sldId id="288" r:id="rId34"/>
    <p:sldId id="289" r:id="rId35"/>
    <p:sldId id="290" r:id="rId36"/>
    <p:sldId id="291" r:id="rId37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lodies247@yahoo.com" initials="m" lastIdx="2" clrIdx="0">
    <p:extLst>
      <p:ext uri="{19B8F6BF-5375-455C-9EA6-DF929625EA0E}">
        <p15:presenceInfo xmlns:p15="http://schemas.microsoft.com/office/powerpoint/2012/main" userId="5e4534624593f5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9D7"/>
    <a:srgbClr val="808080"/>
    <a:srgbClr val="9966FF"/>
    <a:srgbClr val="FF9966"/>
    <a:srgbClr val="FFFF99"/>
    <a:srgbClr val="663300"/>
    <a:srgbClr val="22DCD3"/>
    <a:srgbClr val="3366CC"/>
    <a:srgbClr val="FFFFF3"/>
    <a:srgbClr val="A16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24" autoAdjust="0"/>
  </p:normalViewPr>
  <p:slideViewPr>
    <p:cSldViewPr>
      <p:cViewPr varScale="1">
        <p:scale>
          <a:sx n="85" d="100"/>
          <a:sy n="85" d="100"/>
        </p:scale>
        <p:origin x="15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04T20:52:43.271" idx="2">
    <p:pos x="10" y="10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04T19:55:43.241" idx="1">
    <p:pos x="10" y="10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C161B8-F868-4281-A592-28291F671BA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F57997-983B-412D-95C2-1BD1198418EA}">
      <dgm:prSet phldrT="[Text]" custT="1"/>
      <dgm:spPr>
        <a:solidFill>
          <a:srgbClr val="9900CC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b="1" dirty="0">
              <a:latin typeface="+mn-lt"/>
            </a:rPr>
            <a:t>Special Learning Needs</a:t>
          </a:r>
        </a:p>
      </dgm:t>
    </dgm:pt>
    <dgm:pt modelId="{F7DEF0FC-45A9-4FEA-8397-CC13504323D3}" type="parTrans" cxnId="{39F7F4B9-D87F-4A4A-BC49-EFD4FC73773F}">
      <dgm:prSet/>
      <dgm:spPr/>
      <dgm:t>
        <a:bodyPr/>
        <a:lstStyle/>
        <a:p>
          <a:endParaRPr lang="en-US"/>
        </a:p>
      </dgm:t>
    </dgm:pt>
    <dgm:pt modelId="{2E6040F5-572F-4333-BCE4-FD4E95B7152A}" type="sibTrans" cxnId="{39F7F4B9-D87F-4A4A-BC49-EFD4FC73773F}">
      <dgm:prSet/>
      <dgm:spPr/>
      <dgm:t>
        <a:bodyPr/>
        <a:lstStyle/>
        <a:p>
          <a:endParaRPr lang="en-US"/>
        </a:p>
      </dgm:t>
    </dgm:pt>
    <dgm:pt modelId="{9C5223B1-160E-4ECC-A766-E37A52F5CE2E}">
      <dgm:prSet phldrT="[Text]" custT="1"/>
      <dgm:spPr>
        <a:solidFill>
          <a:schemeClr val="tx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Auditory Processing Disorder</a:t>
          </a:r>
        </a:p>
      </dgm:t>
    </dgm:pt>
    <dgm:pt modelId="{AEB9410B-7758-43DB-8326-2C0EB619338D}" type="parTrans" cxnId="{F6CFE8CD-4E21-424B-8026-D0C0FB86A6E0}">
      <dgm:prSet/>
      <dgm:spPr/>
      <dgm:t>
        <a:bodyPr/>
        <a:lstStyle/>
        <a:p>
          <a:endParaRPr lang="en-US"/>
        </a:p>
      </dgm:t>
    </dgm:pt>
    <dgm:pt modelId="{6D5AEAD5-7240-437F-BF14-3C4DBD573062}" type="sibTrans" cxnId="{F6CFE8CD-4E21-424B-8026-D0C0FB86A6E0}">
      <dgm:prSet/>
      <dgm:spPr/>
      <dgm:t>
        <a:bodyPr/>
        <a:lstStyle/>
        <a:p>
          <a:endParaRPr lang="en-US"/>
        </a:p>
      </dgm:t>
    </dgm:pt>
    <dgm:pt modelId="{B673F96B-2801-4E0D-B230-7D1ACE893AEC}">
      <dgm:prSet custT="1"/>
      <dgm:spPr>
        <a:solidFill>
          <a:schemeClr val="accent3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b="1" dirty="0"/>
            <a:t>Dyslexia</a:t>
          </a:r>
        </a:p>
      </dgm:t>
    </dgm:pt>
    <dgm:pt modelId="{2F99AE0D-3C7F-4B6F-802A-3551EF02BD83}" type="parTrans" cxnId="{34CECBF1-E69E-4083-BAD1-33837330E2CF}">
      <dgm:prSet/>
      <dgm:spPr/>
      <dgm:t>
        <a:bodyPr/>
        <a:lstStyle/>
        <a:p>
          <a:endParaRPr lang="en-US"/>
        </a:p>
      </dgm:t>
    </dgm:pt>
    <dgm:pt modelId="{CE353F50-0B6B-4D4A-B8EA-306AEB009918}" type="sibTrans" cxnId="{34CECBF1-E69E-4083-BAD1-33837330E2CF}">
      <dgm:prSet/>
      <dgm:spPr/>
      <dgm:t>
        <a:bodyPr/>
        <a:lstStyle/>
        <a:p>
          <a:endParaRPr lang="en-US"/>
        </a:p>
      </dgm:t>
    </dgm:pt>
    <dgm:pt modelId="{D142CECB-35BF-4F03-A944-D0526FE2AC4A}">
      <dgm:prSet custT="1"/>
      <dgm:spPr>
        <a:solidFill>
          <a:schemeClr val="accent4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b="1" dirty="0" err="1"/>
            <a:t>Dysgraphia</a:t>
          </a:r>
          <a:endParaRPr lang="en-US" sz="2800" b="1" dirty="0"/>
        </a:p>
      </dgm:t>
    </dgm:pt>
    <dgm:pt modelId="{57F75795-233A-40EE-9843-BDB62DBB4484}" type="parTrans" cxnId="{FB44DC46-D98A-4950-B43C-6F535070D56A}">
      <dgm:prSet/>
      <dgm:spPr/>
      <dgm:t>
        <a:bodyPr/>
        <a:lstStyle/>
        <a:p>
          <a:endParaRPr lang="en-US"/>
        </a:p>
      </dgm:t>
    </dgm:pt>
    <dgm:pt modelId="{0A88180B-C1BB-4082-8D2B-B964237BC694}" type="sibTrans" cxnId="{FB44DC46-D98A-4950-B43C-6F535070D56A}">
      <dgm:prSet/>
      <dgm:spPr/>
      <dgm:t>
        <a:bodyPr/>
        <a:lstStyle/>
        <a:p>
          <a:endParaRPr lang="en-US"/>
        </a:p>
      </dgm:t>
    </dgm:pt>
    <dgm:pt modelId="{D1685247-FE82-4D85-A88F-6F2CE9043AC5}">
      <dgm:prSet custT="1"/>
      <dgm:spPr>
        <a:solidFill>
          <a:schemeClr val="accent5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800" b="1" dirty="0"/>
            <a:t>Dyscalculia</a:t>
          </a:r>
        </a:p>
      </dgm:t>
    </dgm:pt>
    <dgm:pt modelId="{9DF1036B-BD94-4377-B7E6-37F0EAE637B2}" type="parTrans" cxnId="{7F4A3F05-7900-49A3-A33F-456D1C0AC33A}">
      <dgm:prSet/>
      <dgm:spPr/>
      <dgm:t>
        <a:bodyPr/>
        <a:lstStyle/>
        <a:p>
          <a:endParaRPr lang="en-US"/>
        </a:p>
      </dgm:t>
    </dgm:pt>
    <dgm:pt modelId="{0A66B79D-6654-4B96-9430-B585AA1CD752}" type="sibTrans" cxnId="{7F4A3F05-7900-49A3-A33F-456D1C0AC33A}">
      <dgm:prSet/>
      <dgm:spPr/>
      <dgm:t>
        <a:bodyPr/>
        <a:lstStyle/>
        <a:p>
          <a:endParaRPr lang="en-US"/>
        </a:p>
      </dgm:t>
    </dgm:pt>
    <dgm:pt modelId="{CC314074-FC87-46C5-B513-F6C8334FFF3B}">
      <dgm:prSet custT="1"/>
      <dgm:spPr>
        <a:solidFill>
          <a:srgbClr val="808080"/>
        </a:solidFill>
        <a:ln>
          <a:solidFill>
            <a:schemeClr val="accent6">
              <a:lumMod val="10000"/>
            </a:schemeClr>
          </a:solidFill>
        </a:ln>
      </dgm:spPr>
      <dgm:t>
        <a:bodyPr/>
        <a:lstStyle/>
        <a:p>
          <a:r>
            <a:rPr lang="en-US" sz="2800" b="1" dirty="0"/>
            <a:t>Dyspraxia</a:t>
          </a:r>
        </a:p>
      </dgm:t>
    </dgm:pt>
    <dgm:pt modelId="{9A4BD6A6-35A5-4D65-BDFD-08D698EEC18C}" type="parTrans" cxnId="{681FFCCB-ECDD-48AC-943C-F5A32E0C56AD}">
      <dgm:prSet/>
      <dgm:spPr/>
      <dgm:t>
        <a:bodyPr/>
        <a:lstStyle/>
        <a:p>
          <a:endParaRPr lang="en-US"/>
        </a:p>
      </dgm:t>
    </dgm:pt>
    <dgm:pt modelId="{BF1D2F7F-30B4-4A2D-9E57-9BCF225402E3}" type="sibTrans" cxnId="{681FFCCB-ECDD-48AC-943C-F5A32E0C56AD}">
      <dgm:prSet/>
      <dgm:spPr/>
      <dgm:t>
        <a:bodyPr/>
        <a:lstStyle/>
        <a:p>
          <a:endParaRPr lang="en-US"/>
        </a:p>
      </dgm:t>
    </dgm:pt>
    <dgm:pt modelId="{33934DC2-93B7-4660-847A-D66FC6FAB349}">
      <dgm:prSet custT="1"/>
      <dgm:spPr>
        <a:solidFill>
          <a:schemeClr val="accent1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000" b="1" dirty="0"/>
            <a:t>Visual Perceptual/</a:t>
          </a:r>
          <a:br>
            <a:rPr lang="en-US" sz="2000" b="1" dirty="0"/>
          </a:br>
          <a:r>
            <a:rPr lang="en-US" sz="2000" b="1" dirty="0"/>
            <a:t>Visual </a:t>
          </a:r>
          <a:br>
            <a:rPr lang="en-US" sz="2000" b="1" dirty="0"/>
          </a:br>
          <a:r>
            <a:rPr lang="en-US" sz="2000" b="1" dirty="0"/>
            <a:t>Motor Disorder</a:t>
          </a:r>
        </a:p>
      </dgm:t>
    </dgm:pt>
    <dgm:pt modelId="{9C2A491C-EF5B-4F38-9CF4-CB4959F5B4ED}" type="parTrans" cxnId="{A3254ED1-115E-4FDC-B79C-D5A6E1428605}">
      <dgm:prSet/>
      <dgm:spPr/>
      <dgm:t>
        <a:bodyPr/>
        <a:lstStyle/>
        <a:p>
          <a:endParaRPr lang="en-US"/>
        </a:p>
      </dgm:t>
    </dgm:pt>
    <dgm:pt modelId="{0D9886EC-CD7C-4B59-9676-051A4F0988BA}" type="sibTrans" cxnId="{A3254ED1-115E-4FDC-B79C-D5A6E1428605}">
      <dgm:prSet/>
      <dgm:spPr/>
      <dgm:t>
        <a:bodyPr/>
        <a:lstStyle/>
        <a:p>
          <a:endParaRPr lang="en-US"/>
        </a:p>
      </dgm:t>
    </dgm:pt>
    <dgm:pt modelId="{A85AAE43-9C7C-4C25-882B-DED460377B34}">
      <dgm:prSet/>
      <dgm:spPr>
        <a:solidFill>
          <a:schemeClr val="tx2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 dirty="0"/>
            <a:t>Language Processing Disorder</a:t>
          </a:r>
        </a:p>
      </dgm:t>
    </dgm:pt>
    <dgm:pt modelId="{000E2058-4567-41E9-9A63-2D2C847660B9}" type="parTrans" cxnId="{46F94A1F-9262-48E8-B333-98ED359D4F81}">
      <dgm:prSet/>
      <dgm:spPr>
        <a:noFill/>
      </dgm:spPr>
      <dgm:t>
        <a:bodyPr/>
        <a:lstStyle/>
        <a:p>
          <a:endParaRPr lang="en-US"/>
        </a:p>
      </dgm:t>
    </dgm:pt>
    <dgm:pt modelId="{291F955A-699F-4333-9B29-CC63B0B036F8}" type="sibTrans" cxnId="{46F94A1F-9262-48E8-B333-98ED359D4F81}">
      <dgm:prSet/>
      <dgm:spPr/>
      <dgm:t>
        <a:bodyPr/>
        <a:lstStyle/>
        <a:p>
          <a:endParaRPr lang="en-US"/>
        </a:p>
      </dgm:t>
    </dgm:pt>
    <dgm:pt modelId="{7CC726B2-1717-4B4F-9089-68B9A45E20F7}" type="pres">
      <dgm:prSet presAssocID="{E8C161B8-F868-4281-A592-28291F671BA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BCF8A9D-2F3A-47A5-8054-262C04CEC01E}" type="pres">
      <dgm:prSet presAssocID="{F4F57997-983B-412D-95C2-1BD1198418EA}" presName="centerShape" presStyleLbl="node0" presStyleIdx="0" presStyleCnt="1" custScaleX="132687" custScaleY="70873" custLinFactNeighborX="4519" custLinFactNeighborY="5831"/>
      <dgm:spPr>
        <a:prstGeom prst="roundRect">
          <a:avLst/>
        </a:prstGeom>
      </dgm:spPr>
    </dgm:pt>
    <dgm:pt modelId="{2A63F8FE-F3E2-4A7E-9A12-E6C614E05749}" type="pres">
      <dgm:prSet presAssocID="{000E2058-4567-41E9-9A63-2D2C847660B9}" presName="parTrans" presStyleLbl="bgSibTrans2D1" presStyleIdx="0" presStyleCnt="7" custLinFactNeighborX="40612" custLinFactNeighborY="-15478"/>
      <dgm:spPr/>
    </dgm:pt>
    <dgm:pt modelId="{D856F0EE-EB50-48AA-BCC1-607E28AF1D0F}" type="pres">
      <dgm:prSet presAssocID="{A85AAE43-9C7C-4C25-882B-DED460377B34}" presName="node" presStyleLbl="node1" presStyleIdx="0" presStyleCnt="7" custScaleX="108899" custRadScaleRad="110491" custRadScaleInc="620459">
        <dgm:presLayoutVars>
          <dgm:bulletEnabled val="1"/>
        </dgm:presLayoutVars>
      </dgm:prSet>
      <dgm:spPr/>
    </dgm:pt>
    <dgm:pt modelId="{BF04F315-3335-40BA-93B1-105F8D722507}" type="pres">
      <dgm:prSet presAssocID="{9C2A491C-EF5B-4F38-9CF4-CB4959F5B4ED}" presName="parTrans" presStyleLbl="bgSibTrans2D1" presStyleIdx="1" presStyleCnt="7" custAng="359291" custLinFactNeighborX="-12859" custLinFactNeighborY="26592"/>
      <dgm:spPr/>
    </dgm:pt>
    <dgm:pt modelId="{C3D4BAAD-B3F6-4AB8-929F-8CED64CB0F3E}" type="pres">
      <dgm:prSet presAssocID="{33934DC2-93B7-4660-847A-D66FC6FAB349}" presName="node" presStyleLbl="node1" presStyleIdx="1" presStyleCnt="7" custScaleX="165046" custScaleY="124866" custRadScaleRad="92458" custRadScaleInc="592496">
        <dgm:presLayoutVars>
          <dgm:bulletEnabled val="1"/>
        </dgm:presLayoutVars>
      </dgm:prSet>
      <dgm:spPr/>
    </dgm:pt>
    <dgm:pt modelId="{E8E576C5-AFAE-410F-A9D1-6BBF73B87433}" type="pres">
      <dgm:prSet presAssocID="{AEB9410B-7758-43DB-8326-2C0EB619338D}" presName="parTrans" presStyleLbl="bgSibTrans2D1" presStyleIdx="2" presStyleCnt="7" custAng="21225735" custScaleX="89753" custLinFactNeighborX="-18582" custLinFactNeighborY="29040"/>
      <dgm:spPr/>
    </dgm:pt>
    <dgm:pt modelId="{0DA59246-2F8E-42B2-87AA-6336A538C953}" type="pres">
      <dgm:prSet presAssocID="{9C5223B1-160E-4ECC-A766-E37A52F5CE2E}" presName="node" presStyleLbl="node1" presStyleIdx="2" presStyleCnt="7" custScaleX="196639" custRadScaleRad="113853" custRadScaleInc="308255">
        <dgm:presLayoutVars>
          <dgm:bulletEnabled val="1"/>
        </dgm:presLayoutVars>
      </dgm:prSet>
      <dgm:spPr/>
    </dgm:pt>
    <dgm:pt modelId="{5433981E-CB15-43D7-9BAA-462A4B25660D}" type="pres">
      <dgm:prSet presAssocID="{2F99AE0D-3C7F-4B6F-802A-3551EF02BD83}" presName="parTrans" presStyleLbl="bgSibTrans2D1" presStyleIdx="3" presStyleCnt="7" custAng="21437263" custLinFactNeighborX="13662" custLinFactNeighborY="-3596"/>
      <dgm:spPr/>
    </dgm:pt>
    <dgm:pt modelId="{5C468B0B-483D-4A44-89CE-BD648F2681CA}" type="pres">
      <dgm:prSet presAssocID="{B673F96B-2801-4E0D-B230-7D1ACE893AEC}" presName="node" presStyleLbl="node1" presStyleIdx="3" presStyleCnt="7" custScaleX="177263" custRadScaleRad="75519" custRadScaleInc="-371480">
        <dgm:presLayoutVars>
          <dgm:bulletEnabled val="1"/>
        </dgm:presLayoutVars>
      </dgm:prSet>
      <dgm:spPr/>
    </dgm:pt>
    <dgm:pt modelId="{E15121FA-EF69-4A7C-AFDA-653699A091B9}" type="pres">
      <dgm:prSet presAssocID="{57F75795-233A-40EE-9843-BDB62DBB4484}" presName="parTrans" presStyleLbl="bgSibTrans2D1" presStyleIdx="4" presStyleCnt="7" custAng="822286" custScaleY="103685" custLinFactNeighborX="7074" custLinFactNeighborY="-15808"/>
      <dgm:spPr/>
    </dgm:pt>
    <dgm:pt modelId="{00652E81-6061-4504-9393-448DB2BEDBFD}" type="pres">
      <dgm:prSet presAssocID="{D142CECB-35BF-4F03-A944-D0526FE2AC4A}" presName="node" presStyleLbl="node1" presStyleIdx="4" presStyleCnt="7" custScaleX="177261" custRadScaleRad="82736" custRadScaleInc="-371233">
        <dgm:presLayoutVars>
          <dgm:bulletEnabled val="1"/>
        </dgm:presLayoutVars>
      </dgm:prSet>
      <dgm:spPr/>
    </dgm:pt>
    <dgm:pt modelId="{874FD13C-B902-4E9E-B074-F8B9302887DB}" type="pres">
      <dgm:prSet presAssocID="{9DF1036B-BD94-4377-B7E6-37F0EAE637B2}" presName="parTrans" presStyleLbl="bgSibTrans2D1" presStyleIdx="5" presStyleCnt="7" custAng="829427" custLinFactNeighborX="19582" custLinFactNeighborY="-9564"/>
      <dgm:spPr/>
    </dgm:pt>
    <dgm:pt modelId="{FFF6623E-8358-44DD-9DD1-6B0F109A6750}" type="pres">
      <dgm:prSet presAssocID="{D1685247-FE82-4D85-A88F-6F2CE9043AC5}" presName="node" presStyleLbl="node1" presStyleIdx="5" presStyleCnt="7" custScaleX="182297" custScaleY="100002" custRadScaleRad="105608" custRadScaleInc="-406932">
        <dgm:presLayoutVars>
          <dgm:bulletEnabled val="1"/>
        </dgm:presLayoutVars>
      </dgm:prSet>
      <dgm:spPr/>
    </dgm:pt>
    <dgm:pt modelId="{9F15AB47-3C8F-42A6-9688-9C646BC73E45}" type="pres">
      <dgm:prSet presAssocID="{9A4BD6A6-35A5-4D65-BDFD-08D698EEC18C}" presName="parTrans" presStyleLbl="bgSibTrans2D1" presStyleIdx="6" presStyleCnt="7" custAng="21582650" custLinFactNeighborX="-1199" custLinFactNeighborY="40894"/>
      <dgm:spPr/>
    </dgm:pt>
    <dgm:pt modelId="{34862D4C-A79A-42AB-A80A-5A6D907DA30E}" type="pres">
      <dgm:prSet presAssocID="{CC314074-FC87-46C5-B513-F6C8334FFF3B}" presName="node" presStyleLbl="node1" presStyleIdx="6" presStyleCnt="7" custScaleX="192335" custRadScaleRad="113647" custRadScaleInc="-331045">
        <dgm:presLayoutVars>
          <dgm:bulletEnabled val="1"/>
        </dgm:presLayoutVars>
      </dgm:prSet>
      <dgm:spPr/>
    </dgm:pt>
  </dgm:ptLst>
  <dgm:cxnLst>
    <dgm:cxn modelId="{7F4A3F05-7900-49A3-A33F-456D1C0AC33A}" srcId="{F4F57997-983B-412D-95C2-1BD1198418EA}" destId="{D1685247-FE82-4D85-A88F-6F2CE9043AC5}" srcOrd="5" destOrd="0" parTransId="{9DF1036B-BD94-4377-B7E6-37F0EAE637B2}" sibTransId="{0A66B79D-6654-4B96-9430-B585AA1CD752}"/>
    <dgm:cxn modelId="{46F94A1F-9262-48E8-B333-98ED359D4F81}" srcId="{F4F57997-983B-412D-95C2-1BD1198418EA}" destId="{A85AAE43-9C7C-4C25-882B-DED460377B34}" srcOrd="0" destOrd="0" parTransId="{000E2058-4567-41E9-9A63-2D2C847660B9}" sibTransId="{291F955A-699F-4333-9B29-CC63B0B036F8}"/>
    <dgm:cxn modelId="{6F007D2B-5B53-4EB9-B1EC-C6F4490B1DB0}" type="presOf" srcId="{57F75795-233A-40EE-9843-BDB62DBB4484}" destId="{E15121FA-EF69-4A7C-AFDA-653699A091B9}" srcOrd="0" destOrd="0" presId="urn:microsoft.com/office/officeart/2005/8/layout/radial4"/>
    <dgm:cxn modelId="{DD95903A-57B6-4C58-A03E-68309FC3E70B}" type="presOf" srcId="{9C2A491C-EF5B-4F38-9CF4-CB4959F5B4ED}" destId="{BF04F315-3335-40BA-93B1-105F8D722507}" srcOrd="0" destOrd="0" presId="urn:microsoft.com/office/officeart/2005/8/layout/radial4"/>
    <dgm:cxn modelId="{35BD6843-5AEB-462B-B486-F41CA36274A8}" type="presOf" srcId="{F4F57997-983B-412D-95C2-1BD1198418EA}" destId="{FBCF8A9D-2F3A-47A5-8054-262C04CEC01E}" srcOrd="0" destOrd="0" presId="urn:microsoft.com/office/officeart/2005/8/layout/radial4"/>
    <dgm:cxn modelId="{FB44DC46-D98A-4950-B43C-6F535070D56A}" srcId="{F4F57997-983B-412D-95C2-1BD1198418EA}" destId="{D142CECB-35BF-4F03-A944-D0526FE2AC4A}" srcOrd="4" destOrd="0" parTransId="{57F75795-233A-40EE-9843-BDB62DBB4484}" sibTransId="{0A88180B-C1BB-4082-8D2B-B964237BC694}"/>
    <dgm:cxn modelId="{5A62464F-3B96-4B66-8A33-AFF7FF075B6C}" type="presOf" srcId="{9C5223B1-160E-4ECC-A766-E37A52F5CE2E}" destId="{0DA59246-2F8E-42B2-87AA-6336A538C953}" srcOrd="0" destOrd="0" presId="urn:microsoft.com/office/officeart/2005/8/layout/radial4"/>
    <dgm:cxn modelId="{3483ED7D-C53E-46DE-8096-6E618DB398D6}" type="presOf" srcId="{A85AAE43-9C7C-4C25-882B-DED460377B34}" destId="{D856F0EE-EB50-48AA-BCC1-607E28AF1D0F}" srcOrd="0" destOrd="0" presId="urn:microsoft.com/office/officeart/2005/8/layout/radial4"/>
    <dgm:cxn modelId="{3C38DD96-F105-4E45-ABBE-AFBA344D0AFC}" type="presOf" srcId="{D1685247-FE82-4D85-A88F-6F2CE9043AC5}" destId="{FFF6623E-8358-44DD-9DD1-6B0F109A6750}" srcOrd="0" destOrd="0" presId="urn:microsoft.com/office/officeart/2005/8/layout/radial4"/>
    <dgm:cxn modelId="{666BB1A6-A3D2-4FA1-BC3B-79F772F01A79}" type="presOf" srcId="{AEB9410B-7758-43DB-8326-2C0EB619338D}" destId="{E8E576C5-AFAE-410F-A9D1-6BBF73B87433}" srcOrd="0" destOrd="0" presId="urn:microsoft.com/office/officeart/2005/8/layout/radial4"/>
    <dgm:cxn modelId="{39F7F4B9-D87F-4A4A-BC49-EFD4FC73773F}" srcId="{E8C161B8-F868-4281-A592-28291F671BA9}" destId="{F4F57997-983B-412D-95C2-1BD1198418EA}" srcOrd="0" destOrd="0" parTransId="{F7DEF0FC-45A9-4FEA-8397-CC13504323D3}" sibTransId="{2E6040F5-572F-4333-BCE4-FD4E95B7152A}"/>
    <dgm:cxn modelId="{85B123BA-8C02-4E7F-9A36-1A5B4539DB07}" type="presOf" srcId="{E8C161B8-F868-4281-A592-28291F671BA9}" destId="{7CC726B2-1717-4B4F-9089-68B9A45E20F7}" srcOrd="0" destOrd="0" presId="urn:microsoft.com/office/officeart/2005/8/layout/radial4"/>
    <dgm:cxn modelId="{90CEA4C4-66EA-4AB9-B340-A70D128FB9AE}" type="presOf" srcId="{33934DC2-93B7-4660-847A-D66FC6FAB349}" destId="{C3D4BAAD-B3F6-4AB8-929F-8CED64CB0F3E}" srcOrd="0" destOrd="0" presId="urn:microsoft.com/office/officeart/2005/8/layout/radial4"/>
    <dgm:cxn modelId="{6A25B8CB-C18C-4F53-A990-256F551AFE42}" type="presOf" srcId="{9DF1036B-BD94-4377-B7E6-37F0EAE637B2}" destId="{874FD13C-B902-4E9E-B074-F8B9302887DB}" srcOrd="0" destOrd="0" presId="urn:microsoft.com/office/officeart/2005/8/layout/radial4"/>
    <dgm:cxn modelId="{681FFCCB-ECDD-48AC-943C-F5A32E0C56AD}" srcId="{F4F57997-983B-412D-95C2-1BD1198418EA}" destId="{CC314074-FC87-46C5-B513-F6C8334FFF3B}" srcOrd="6" destOrd="0" parTransId="{9A4BD6A6-35A5-4D65-BDFD-08D698EEC18C}" sibTransId="{BF1D2F7F-30B4-4A2D-9E57-9BCF225402E3}"/>
    <dgm:cxn modelId="{F6CFE8CD-4E21-424B-8026-D0C0FB86A6E0}" srcId="{F4F57997-983B-412D-95C2-1BD1198418EA}" destId="{9C5223B1-160E-4ECC-A766-E37A52F5CE2E}" srcOrd="2" destOrd="0" parTransId="{AEB9410B-7758-43DB-8326-2C0EB619338D}" sibTransId="{6D5AEAD5-7240-437F-BF14-3C4DBD573062}"/>
    <dgm:cxn modelId="{A3254ED1-115E-4FDC-B79C-D5A6E1428605}" srcId="{F4F57997-983B-412D-95C2-1BD1198418EA}" destId="{33934DC2-93B7-4660-847A-D66FC6FAB349}" srcOrd="1" destOrd="0" parTransId="{9C2A491C-EF5B-4F38-9CF4-CB4959F5B4ED}" sibTransId="{0D9886EC-CD7C-4B59-9676-051A4F0988BA}"/>
    <dgm:cxn modelId="{A5DA5DD8-6CA0-423D-8E3A-352A1F9441B0}" type="presOf" srcId="{2F99AE0D-3C7F-4B6F-802A-3551EF02BD83}" destId="{5433981E-CB15-43D7-9BAA-462A4B25660D}" srcOrd="0" destOrd="0" presId="urn:microsoft.com/office/officeart/2005/8/layout/radial4"/>
    <dgm:cxn modelId="{2769C1DA-3AD7-474A-B36A-F8814789BC09}" type="presOf" srcId="{000E2058-4567-41E9-9A63-2D2C847660B9}" destId="{2A63F8FE-F3E2-4A7E-9A12-E6C614E05749}" srcOrd="0" destOrd="0" presId="urn:microsoft.com/office/officeart/2005/8/layout/radial4"/>
    <dgm:cxn modelId="{2C14D3E0-25D3-4297-B7A0-9F6D78629BC9}" type="presOf" srcId="{CC314074-FC87-46C5-B513-F6C8334FFF3B}" destId="{34862D4C-A79A-42AB-A80A-5A6D907DA30E}" srcOrd="0" destOrd="0" presId="urn:microsoft.com/office/officeart/2005/8/layout/radial4"/>
    <dgm:cxn modelId="{075150E7-A475-4FAE-B0E0-27BFF1903989}" type="presOf" srcId="{B673F96B-2801-4E0D-B230-7D1ACE893AEC}" destId="{5C468B0B-483D-4A44-89CE-BD648F2681CA}" srcOrd="0" destOrd="0" presId="urn:microsoft.com/office/officeart/2005/8/layout/radial4"/>
    <dgm:cxn modelId="{6CE1C1EC-29E7-4D80-9146-9AA7CCB21CE7}" type="presOf" srcId="{9A4BD6A6-35A5-4D65-BDFD-08D698EEC18C}" destId="{9F15AB47-3C8F-42A6-9688-9C646BC73E45}" srcOrd="0" destOrd="0" presId="urn:microsoft.com/office/officeart/2005/8/layout/radial4"/>
    <dgm:cxn modelId="{34CECBF1-E69E-4083-BAD1-33837330E2CF}" srcId="{F4F57997-983B-412D-95C2-1BD1198418EA}" destId="{B673F96B-2801-4E0D-B230-7D1ACE893AEC}" srcOrd="3" destOrd="0" parTransId="{2F99AE0D-3C7F-4B6F-802A-3551EF02BD83}" sibTransId="{CE353F50-0B6B-4D4A-B8EA-306AEB009918}"/>
    <dgm:cxn modelId="{6642E0FE-8697-4E25-B273-C1718CD8CD6F}" type="presOf" srcId="{D142CECB-35BF-4F03-A944-D0526FE2AC4A}" destId="{00652E81-6061-4504-9393-448DB2BEDBFD}" srcOrd="0" destOrd="0" presId="urn:microsoft.com/office/officeart/2005/8/layout/radial4"/>
    <dgm:cxn modelId="{6DFDE1D1-1680-4BDF-BCC5-B88281AE2D3C}" type="presParOf" srcId="{7CC726B2-1717-4B4F-9089-68B9A45E20F7}" destId="{FBCF8A9D-2F3A-47A5-8054-262C04CEC01E}" srcOrd="0" destOrd="0" presId="urn:microsoft.com/office/officeart/2005/8/layout/radial4"/>
    <dgm:cxn modelId="{67BE9414-C5DB-4C59-9E17-D0BE5605DD6C}" type="presParOf" srcId="{7CC726B2-1717-4B4F-9089-68B9A45E20F7}" destId="{2A63F8FE-F3E2-4A7E-9A12-E6C614E05749}" srcOrd="1" destOrd="0" presId="urn:microsoft.com/office/officeart/2005/8/layout/radial4"/>
    <dgm:cxn modelId="{DA5DAF15-FA07-4B74-8093-A50F49F73671}" type="presParOf" srcId="{7CC726B2-1717-4B4F-9089-68B9A45E20F7}" destId="{D856F0EE-EB50-48AA-BCC1-607E28AF1D0F}" srcOrd="2" destOrd="0" presId="urn:microsoft.com/office/officeart/2005/8/layout/radial4"/>
    <dgm:cxn modelId="{2EEA2E29-9677-4178-AD85-9E5F03989DEA}" type="presParOf" srcId="{7CC726B2-1717-4B4F-9089-68B9A45E20F7}" destId="{BF04F315-3335-40BA-93B1-105F8D722507}" srcOrd="3" destOrd="0" presId="urn:microsoft.com/office/officeart/2005/8/layout/radial4"/>
    <dgm:cxn modelId="{46F4ACAD-DBFB-40CE-88AF-D5990A27EF09}" type="presParOf" srcId="{7CC726B2-1717-4B4F-9089-68B9A45E20F7}" destId="{C3D4BAAD-B3F6-4AB8-929F-8CED64CB0F3E}" srcOrd="4" destOrd="0" presId="urn:microsoft.com/office/officeart/2005/8/layout/radial4"/>
    <dgm:cxn modelId="{8F6E13A6-6259-426F-8072-780593442DC8}" type="presParOf" srcId="{7CC726B2-1717-4B4F-9089-68B9A45E20F7}" destId="{E8E576C5-AFAE-410F-A9D1-6BBF73B87433}" srcOrd="5" destOrd="0" presId="urn:microsoft.com/office/officeart/2005/8/layout/radial4"/>
    <dgm:cxn modelId="{FCDB54AD-5E70-42BB-ACD5-6D0B0295856D}" type="presParOf" srcId="{7CC726B2-1717-4B4F-9089-68B9A45E20F7}" destId="{0DA59246-2F8E-42B2-87AA-6336A538C953}" srcOrd="6" destOrd="0" presId="urn:microsoft.com/office/officeart/2005/8/layout/radial4"/>
    <dgm:cxn modelId="{9B97C653-5518-4202-881B-C7AE4C4B3B40}" type="presParOf" srcId="{7CC726B2-1717-4B4F-9089-68B9A45E20F7}" destId="{5433981E-CB15-43D7-9BAA-462A4B25660D}" srcOrd="7" destOrd="0" presId="urn:microsoft.com/office/officeart/2005/8/layout/radial4"/>
    <dgm:cxn modelId="{C53D2F0F-E1A9-445D-A3A2-45AACD9190F8}" type="presParOf" srcId="{7CC726B2-1717-4B4F-9089-68B9A45E20F7}" destId="{5C468B0B-483D-4A44-89CE-BD648F2681CA}" srcOrd="8" destOrd="0" presId="urn:microsoft.com/office/officeart/2005/8/layout/radial4"/>
    <dgm:cxn modelId="{F0230C11-2313-4E3B-BE74-191B5027B32C}" type="presParOf" srcId="{7CC726B2-1717-4B4F-9089-68B9A45E20F7}" destId="{E15121FA-EF69-4A7C-AFDA-653699A091B9}" srcOrd="9" destOrd="0" presId="urn:microsoft.com/office/officeart/2005/8/layout/radial4"/>
    <dgm:cxn modelId="{80910D3D-856F-4ADF-AA67-C792638599C4}" type="presParOf" srcId="{7CC726B2-1717-4B4F-9089-68B9A45E20F7}" destId="{00652E81-6061-4504-9393-448DB2BEDBFD}" srcOrd="10" destOrd="0" presId="urn:microsoft.com/office/officeart/2005/8/layout/radial4"/>
    <dgm:cxn modelId="{FD6F70EB-A6F8-488E-85F5-E38E742E8E33}" type="presParOf" srcId="{7CC726B2-1717-4B4F-9089-68B9A45E20F7}" destId="{874FD13C-B902-4E9E-B074-F8B9302887DB}" srcOrd="11" destOrd="0" presId="urn:microsoft.com/office/officeart/2005/8/layout/radial4"/>
    <dgm:cxn modelId="{CE84C494-BDB8-4305-A693-924F00FC689F}" type="presParOf" srcId="{7CC726B2-1717-4B4F-9089-68B9A45E20F7}" destId="{FFF6623E-8358-44DD-9DD1-6B0F109A6750}" srcOrd="12" destOrd="0" presId="urn:microsoft.com/office/officeart/2005/8/layout/radial4"/>
    <dgm:cxn modelId="{4BB73EF7-5A1B-43C1-97A5-BB0F9A070F01}" type="presParOf" srcId="{7CC726B2-1717-4B4F-9089-68B9A45E20F7}" destId="{9F15AB47-3C8F-42A6-9688-9C646BC73E45}" srcOrd="13" destOrd="0" presId="urn:microsoft.com/office/officeart/2005/8/layout/radial4"/>
    <dgm:cxn modelId="{085B2F8D-AD54-4711-BCEB-F64CB7E66325}" type="presParOf" srcId="{7CC726B2-1717-4B4F-9089-68B9A45E20F7}" destId="{34862D4C-A79A-42AB-A80A-5A6D907DA30E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82BE50-5B0F-4A32-BE12-33D611AE95B3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EECAD7B3-CD76-40C6-B898-631D90439053}">
      <dgm:prSet phldrT="[Text]" custT="1"/>
      <dgm:spPr>
        <a:solidFill>
          <a:schemeClr val="accent2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2000" b="1" dirty="0"/>
            <a:t>Pre-natal factors</a:t>
          </a:r>
        </a:p>
      </dgm:t>
    </dgm:pt>
    <dgm:pt modelId="{E4EB64CD-356D-4314-B0CF-A2B45FE8EA7B}" type="parTrans" cxnId="{6E2B9231-3C2A-4406-A452-F417562E7864}">
      <dgm:prSet/>
      <dgm:spPr/>
      <dgm:t>
        <a:bodyPr/>
        <a:lstStyle/>
        <a:p>
          <a:endParaRPr lang="en-US"/>
        </a:p>
      </dgm:t>
    </dgm:pt>
    <dgm:pt modelId="{6860AA3F-9803-4747-B688-E61158B3B13E}" type="sibTrans" cxnId="{6E2B9231-3C2A-4406-A452-F417562E7864}">
      <dgm:prSet/>
      <dgm:spPr/>
      <dgm:t>
        <a:bodyPr/>
        <a:lstStyle/>
        <a:p>
          <a:endParaRPr lang="en-US"/>
        </a:p>
      </dgm:t>
    </dgm:pt>
    <dgm:pt modelId="{6A93EC39-2BF7-46C5-9BC8-532DC74A3E43}">
      <dgm:prSet phldrT="[Text]" custT="1"/>
      <dgm:spPr>
        <a:solidFill>
          <a:schemeClr val="accent3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2000" b="1" dirty="0"/>
            <a:t>Environmental factors during infancy</a:t>
          </a:r>
        </a:p>
      </dgm:t>
    </dgm:pt>
    <dgm:pt modelId="{E231EBE3-5681-41D6-93B5-08D20D54AF29}" type="parTrans" cxnId="{E0FA132C-C80E-4F83-B73D-0676C5A0D06E}">
      <dgm:prSet/>
      <dgm:spPr/>
      <dgm:t>
        <a:bodyPr/>
        <a:lstStyle/>
        <a:p>
          <a:endParaRPr lang="en-US"/>
        </a:p>
      </dgm:t>
    </dgm:pt>
    <dgm:pt modelId="{9FC072EB-8F59-4B56-942D-C3975C560B6D}" type="sibTrans" cxnId="{E0FA132C-C80E-4F83-B73D-0676C5A0D06E}">
      <dgm:prSet/>
      <dgm:spPr/>
      <dgm:t>
        <a:bodyPr/>
        <a:lstStyle/>
        <a:p>
          <a:endParaRPr lang="en-US"/>
        </a:p>
      </dgm:t>
    </dgm:pt>
    <dgm:pt modelId="{70F0ADB0-0061-41D2-8B99-0FEEB433141C}">
      <dgm:prSet phldrT="[Text]" custT="1"/>
      <dgm:spPr>
        <a:solidFill>
          <a:schemeClr val="accent5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1800" b="1" dirty="0"/>
            <a:t>Adulthood: dementia, traumatic brain injury, etc.</a:t>
          </a:r>
        </a:p>
      </dgm:t>
    </dgm:pt>
    <dgm:pt modelId="{403EB3E4-D3E8-479B-BB17-FD0D8A4D172D}" type="parTrans" cxnId="{F43C3108-AF83-44E0-82EB-522F1DDF75D3}">
      <dgm:prSet/>
      <dgm:spPr/>
      <dgm:t>
        <a:bodyPr/>
        <a:lstStyle/>
        <a:p>
          <a:endParaRPr lang="en-US"/>
        </a:p>
      </dgm:t>
    </dgm:pt>
    <dgm:pt modelId="{1A663F05-6DA2-4F4F-A315-5AE8D6B93648}" type="sibTrans" cxnId="{F43C3108-AF83-44E0-82EB-522F1DDF75D3}">
      <dgm:prSet/>
      <dgm:spPr/>
      <dgm:t>
        <a:bodyPr/>
        <a:lstStyle/>
        <a:p>
          <a:endParaRPr lang="en-US"/>
        </a:p>
      </dgm:t>
    </dgm:pt>
    <dgm:pt modelId="{FE0A828F-1CDD-40D9-AB33-F6992EEA8CE6}">
      <dgm:prSet custT="1"/>
      <dgm:spPr>
        <a:solidFill>
          <a:schemeClr val="accent6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1800" b="1" dirty="0"/>
            <a:t>No early childhood intellectual dev. support</a:t>
          </a:r>
        </a:p>
      </dgm:t>
    </dgm:pt>
    <dgm:pt modelId="{77881B7D-2E3F-496B-A54E-29D3E4E90147}" type="parTrans" cxnId="{28B2AE76-5EE4-4B42-BBAD-9EC22A3B11C3}">
      <dgm:prSet/>
      <dgm:spPr/>
      <dgm:t>
        <a:bodyPr/>
        <a:lstStyle/>
        <a:p>
          <a:endParaRPr lang="en-US"/>
        </a:p>
      </dgm:t>
    </dgm:pt>
    <dgm:pt modelId="{CFF77332-53F8-4DF5-966C-07DFD4DF73F5}" type="sibTrans" cxnId="{28B2AE76-5EE4-4B42-BBAD-9EC22A3B11C3}">
      <dgm:prSet/>
      <dgm:spPr/>
      <dgm:t>
        <a:bodyPr/>
        <a:lstStyle/>
        <a:p>
          <a:endParaRPr lang="en-US"/>
        </a:p>
      </dgm:t>
    </dgm:pt>
    <dgm:pt modelId="{2DAF58C3-FBF9-408C-864A-9EE45A5254EB}">
      <dgm:prSet custT="1"/>
      <dgm:spPr>
        <a:solidFill>
          <a:schemeClr val="accent1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2000" b="1" dirty="0"/>
            <a:t>Brain-structure differences (heredity)</a:t>
          </a:r>
        </a:p>
      </dgm:t>
    </dgm:pt>
    <dgm:pt modelId="{1B39E67D-454F-47D7-BD37-63245769FD56}" type="parTrans" cxnId="{484FA562-5C72-447B-8AF9-F68C2279F807}">
      <dgm:prSet/>
      <dgm:spPr/>
      <dgm:t>
        <a:bodyPr/>
        <a:lstStyle/>
        <a:p>
          <a:endParaRPr lang="en-US"/>
        </a:p>
      </dgm:t>
    </dgm:pt>
    <dgm:pt modelId="{069A91EF-BE4B-4D82-98B7-CE14668D8072}" type="sibTrans" cxnId="{484FA562-5C72-447B-8AF9-F68C2279F807}">
      <dgm:prSet/>
      <dgm:spPr/>
      <dgm:t>
        <a:bodyPr/>
        <a:lstStyle/>
        <a:p>
          <a:endParaRPr lang="en-US"/>
        </a:p>
      </dgm:t>
    </dgm:pt>
    <dgm:pt modelId="{1576F063-B45A-4AB6-BB81-91104B5824B5}" type="pres">
      <dgm:prSet presAssocID="{2582BE50-5B0F-4A32-BE12-33D611AE95B3}" presName="compositeShape" presStyleCnt="0">
        <dgm:presLayoutVars>
          <dgm:dir/>
          <dgm:resizeHandles/>
        </dgm:presLayoutVars>
      </dgm:prSet>
      <dgm:spPr/>
    </dgm:pt>
    <dgm:pt modelId="{4C9D9A95-F1D2-4CBC-92E8-9035CCC894AE}" type="pres">
      <dgm:prSet presAssocID="{2582BE50-5B0F-4A32-BE12-33D611AE95B3}" presName="pyramid" presStyleLbl="node1" presStyleIdx="0" presStyleCnt="1"/>
      <dgm:spPr>
        <a:solidFill>
          <a:schemeClr val="tx2">
            <a:lumMod val="60000"/>
            <a:lumOff val="40000"/>
          </a:schemeClr>
        </a:solidFill>
      </dgm:spPr>
    </dgm:pt>
    <dgm:pt modelId="{47488A8E-5755-4660-BC11-AD6E0CF7D56B}" type="pres">
      <dgm:prSet presAssocID="{2582BE50-5B0F-4A32-BE12-33D611AE95B3}" presName="theList" presStyleCnt="0"/>
      <dgm:spPr/>
    </dgm:pt>
    <dgm:pt modelId="{E3D06F1C-B00A-485B-9700-0C2A6A0A8E86}" type="pres">
      <dgm:prSet presAssocID="{2DAF58C3-FBF9-408C-864A-9EE45A5254EB}" presName="aNode" presStyleLbl="fgAcc1" presStyleIdx="0" presStyleCnt="5" custScaleX="114553" custScaleY="185516" custLinFactY="800000" custLinFactNeighborX="-48649" custLinFactNeighborY="867606">
        <dgm:presLayoutVars>
          <dgm:bulletEnabled val="1"/>
        </dgm:presLayoutVars>
      </dgm:prSet>
      <dgm:spPr/>
    </dgm:pt>
    <dgm:pt modelId="{C337A4F8-0D65-46AA-A9B8-F0D3721B196D}" type="pres">
      <dgm:prSet presAssocID="{2DAF58C3-FBF9-408C-864A-9EE45A5254EB}" presName="aSpace" presStyleCnt="0"/>
      <dgm:spPr/>
    </dgm:pt>
    <dgm:pt modelId="{D5057F5B-55B6-4E8A-8759-5A0C05DA15D6}" type="pres">
      <dgm:prSet presAssocID="{EECAD7B3-CD76-40C6-B898-631D90439053}" presName="aNode" presStyleLbl="fgAcc1" presStyleIdx="1" presStyleCnt="5" custScaleX="112993" custScaleY="190947" custLinFactY="410768" custLinFactNeighborX="-48245" custLinFactNeighborY="500000">
        <dgm:presLayoutVars>
          <dgm:bulletEnabled val="1"/>
        </dgm:presLayoutVars>
      </dgm:prSet>
      <dgm:spPr/>
    </dgm:pt>
    <dgm:pt modelId="{A73BF73C-9B92-497C-8249-EB3D43BE22B0}" type="pres">
      <dgm:prSet presAssocID="{EECAD7B3-CD76-40C6-B898-631D90439053}" presName="aSpace" presStyleCnt="0"/>
      <dgm:spPr/>
    </dgm:pt>
    <dgm:pt modelId="{C52CD34F-28EA-4730-A16F-593D35657115}" type="pres">
      <dgm:prSet presAssocID="{6A93EC39-2BF7-46C5-9BC8-532DC74A3E43}" presName="aNode" presStyleLbl="fgAcc1" presStyleIdx="2" presStyleCnt="5" custScaleX="111850" custScaleY="188687" custLinFactY="28158" custLinFactNeighborX="-50000" custLinFactNeighborY="100000">
        <dgm:presLayoutVars>
          <dgm:bulletEnabled val="1"/>
        </dgm:presLayoutVars>
      </dgm:prSet>
      <dgm:spPr/>
    </dgm:pt>
    <dgm:pt modelId="{EC4CE5F3-0301-4021-A852-0E5E74687509}" type="pres">
      <dgm:prSet presAssocID="{6A93EC39-2BF7-46C5-9BC8-532DC74A3E43}" presName="aSpace" presStyleCnt="0"/>
      <dgm:spPr/>
    </dgm:pt>
    <dgm:pt modelId="{7535D1FC-E9A8-4F74-86B8-DCAFF3C295AB}" type="pres">
      <dgm:prSet presAssocID="{FE0A828F-1CDD-40D9-AB33-F6992EEA8CE6}" presName="aNode" presStyleLbl="fgAcc1" presStyleIdx="3" presStyleCnt="5" custScaleX="111850" custScaleY="201832" custLinFactY="-353832" custLinFactNeighborX="-50000" custLinFactNeighborY="-400000">
        <dgm:presLayoutVars>
          <dgm:bulletEnabled val="1"/>
        </dgm:presLayoutVars>
      </dgm:prSet>
      <dgm:spPr/>
    </dgm:pt>
    <dgm:pt modelId="{083E1914-B665-45EA-8674-2ECF5BDADC66}" type="pres">
      <dgm:prSet presAssocID="{FE0A828F-1CDD-40D9-AB33-F6992EEA8CE6}" presName="aSpace" presStyleCnt="0"/>
      <dgm:spPr/>
    </dgm:pt>
    <dgm:pt modelId="{985AD580-8055-4964-99B3-55DDB1477218}" type="pres">
      <dgm:prSet presAssocID="{70F0ADB0-0061-41D2-8B99-0FEEB433141C}" presName="aNode" presStyleLbl="fgAcc1" presStyleIdx="4" presStyleCnt="5" custScaleX="111850" custScaleY="179070" custLinFactY="-740998" custLinFactNeighborX="-50000" custLinFactNeighborY="-800000">
        <dgm:presLayoutVars>
          <dgm:bulletEnabled val="1"/>
        </dgm:presLayoutVars>
      </dgm:prSet>
      <dgm:spPr/>
    </dgm:pt>
    <dgm:pt modelId="{B4D20661-C903-4315-9FA2-79FDB4355B3A}" type="pres">
      <dgm:prSet presAssocID="{70F0ADB0-0061-41D2-8B99-0FEEB433141C}" presName="aSpace" presStyleCnt="0"/>
      <dgm:spPr/>
    </dgm:pt>
  </dgm:ptLst>
  <dgm:cxnLst>
    <dgm:cxn modelId="{F43C3108-AF83-44E0-82EB-522F1DDF75D3}" srcId="{2582BE50-5B0F-4A32-BE12-33D611AE95B3}" destId="{70F0ADB0-0061-41D2-8B99-0FEEB433141C}" srcOrd="4" destOrd="0" parTransId="{403EB3E4-D3E8-479B-BB17-FD0D8A4D172D}" sibTransId="{1A663F05-6DA2-4F4F-A315-5AE8D6B93648}"/>
    <dgm:cxn modelId="{E0FA132C-C80E-4F83-B73D-0676C5A0D06E}" srcId="{2582BE50-5B0F-4A32-BE12-33D611AE95B3}" destId="{6A93EC39-2BF7-46C5-9BC8-532DC74A3E43}" srcOrd="2" destOrd="0" parTransId="{E231EBE3-5681-41D6-93B5-08D20D54AF29}" sibTransId="{9FC072EB-8F59-4B56-942D-C3975C560B6D}"/>
    <dgm:cxn modelId="{6E2B9231-3C2A-4406-A452-F417562E7864}" srcId="{2582BE50-5B0F-4A32-BE12-33D611AE95B3}" destId="{EECAD7B3-CD76-40C6-B898-631D90439053}" srcOrd="1" destOrd="0" parTransId="{E4EB64CD-356D-4314-B0CF-A2B45FE8EA7B}" sibTransId="{6860AA3F-9803-4747-B688-E61158B3B13E}"/>
    <dgm:cxn modelId="{5BA0A139-03E7-4131-BF86-1F4F74AEA999}" type="presOf" srcId="{2DAF58C3-FBF9-408C-864A-9EE45A5254EB}" destId="{E3D06F1C-B00A-485B-9700-0C2A6A0A8E86}" srcOrd="0" destOrd="0" presId="urn:microsoft.com/office/officeart/2005/8/layout/pyramid2"/>
    <dgm:cxn modelId="{484FA562-5C72-447B-8AF9-F68C2279F807}" srcId="{2582BE50-5B0F-4A32-BE12-33D611AE95B3}" destId="{2DAF58C3-FBF9-408C-864A-9EE45A5254EB}" srcOrd="0" destOrd="0" parTransId="{1B39E67D-454F-47D7-BD37-63245769FD56}" sibTransId="{069A91EF-BE4B-4D82-98B7-CE14668D8072}"/>
    <dgm:cxn modelId="{E2807B4A-8EC5-440C-957C-D6B562791A35}" type="presOf" srcId="{2582BE50-5B0F-4A32-BE12-33D611AE95B3}" destId="{1576F063-B45A-4AB6-BB81-91104B5824B5}" srcOrd="0" destOrd="0" presId="urn:microsoft.com/office/officeart/2005/8/layout/pyramid2"/>
    <dgm:cxn modelId="{DB3CE74D-B3D2-4DA6-81C1-9855868B2328}" type="presOf" srcId="{FE0A828F-1CDD-40D9-AB33-F6992EEA8CE6}" destId="{7535D1FC-E9A8-4F74-86B8-DCAFF3C295AB}" srcOrd="0" destOrd="0" presId="urn:microsoft.com/office/officeart/2005/8/layout/pyramid2"/>
    <dgm:cxn modelId="{28B2AE76-5EE4-4B42-BBAD-9EC22A3B11C3}" srcId="{2582BE50-5B0F-4A32-BE12-33D611AE95B3}" destId="{FE0A828F-1CDD-40D9-AB33-F6992EEA8CE6}" srcOrd="3" destOrd="0" parTransId="{77881B7D-2E3F-496B-A54E-29D3E4E90147}" sibTransId="{CFF77332-53F8-4DF5-966C-07DFD4DF73F5}"/>
    <dgm:cxn modelId="{6E85E09B-E4EA-4271-88D9-F21DB04D194C}" type="presOf" srcId="{6A93EC39-2BF7-46C5-9BC8-532DC74A3E43}" destId="{C52CD34F-28EA-4730-A16F-593D35657115}" srcOrd="0" destOrd="0" presId="urn:microsoft.com/office/officeart/2005/8/layout/pyramid2"/>
    <dgm:cxn modelId="{DCE980CB-7958-4092-9A3D-5C3D329E58C1}" type="presOf" srcId="{EECAD7B3-CD76-40C6-B898-631D90439053}" destId="{D5057F5B-55B6-4E8A-8759-5A0C05DA15D6}" srcOrd="0" destOrd="0" presId="urn:microsoft.com/office/officeart/2005/8/layout/pyramid2"/>
    <dgm:cxn modelId="{20B62DE8-5F95-4E1A-B571-268A1F87CC1F}" type="presOf" srcId="{70F0ADB0-0061-41D2-8B99-0FEEB433141C}" destId="{985AD580-8055-4964-99B3-55DDB1477218}" srcOrd="0" destOrd="0" presId="urn:microsoft.com/office/officeart/2005/8/layout/pyramid2"/>
    <dgm:cxn modelId="{2076D3CF-5DD0-4C71-8746-5D83C489BD5C}" type="presParOf" srcId="{1576F063-B45A-4AB6-BB81-91104B5824B5}" destId="{4C9D9A95-F1D2-4CBC-92E8-9035CCC894AE}" srcOrd="0" destOrd="0" presId="urn:microsoft.com/office/officeart/2005/8/layout/pyramid2"/>
    <dgm:cxn modelId="{3596433B-2605-45C3-8BBD-88BDE057A76D}" type="presParOf" srcId="{1576F063-B45A-4AB6-BB81-91104B5824B5}" destId="{47488A8E-5755-4660-BC11-AD6E0CF7D56B}" srcOrd="1" destOrd="0" presId="urn:microsoft.com/office/officeart/2005/8/layout/pyramid2"/>
    <dgm:cxn modelId="{7B291ACD-BDDA-4FA5-BB8B-EC90AD3E0B00}" type="presParOf" srcId="{47488A8E-5755-4660-BC11-AD6E0CF7D56B}" destId="{E3D06F1C-B00A-485B-9700-0C2A6A0A8E86}" srcOrd="0" destOrd="0" presId="urn:microsoft.com/office/officeart/2005/8/layout/pyramid2"/>
    <dgm:cxn modelId="{A93B8930-0938-458D-B4D3-3F99B61CF2D7}" type="presParOf" srcId="{47488A8E-5755-4660-BC11-AD6E0CF7D56B}" destId="{C337A4F8-0D65-46AA-A9B8-F0D3721B196D}" srcOrd="1" destOrd="0" presId="urn:microsoft.com/office/officeart/2005/8/layout/pyramid2"/>
    <dgm:cxn modelId="{27351B97-61E2-46A2-829C-B2DB13577CFD}" type="presParOf" srcId="{47488A8E-5755-4660-BC11-AD6E0CF7D56B}" destId="{D5057F5B-55B6-4E8A-8759-5A0C05DA15D6}" srcOrd="2" destOrd="0" presId="urn:microsoft.com/office/officeart/2005/8/layout/pyramid2"/>
    <dgm:cxn modelId="{0119923F-98C9-49FF-B7F3-D960DF487E34}" type="presParOf" srcId="{47488A8E-5755-4660-BC11-AD6E0CF7D56B}" destId="{A73BF73C-9B92-497C-8249-EB3D43BE22B0}" srcOrd="3" destOrd="0" presId="urn:microsoft.com/office/officeart/2005/8/layout/pyramid2"/>
    <dgm:cxn modelId="{811BEAA8-642C-4B83-A791-0495DF8E1EB3}" type="presParOf" srcId="{47488A8E-5755-4660-BC11-AD6E0CF7D56B}" destId="{C52CD34F-28EA-4730-A16F-593D35657115}" srcOrd="4" destOrd="0" presId="urn:microsoft.com/office/officeart/2005/8/layout/pyramid2"/>
    <dgm:cxn modelId="{7CA3564B-0A6D-4C6A-A356-9D42808EF207}" type="presParOf" srcId="{47488A8E-5755-4660-BC11-AD6E0CF7D56B}" destId="{EC4CE5F3-0301-4021-A852-0E5E74687509}" srcOrd="5" destOrd="0" presId="urn:microsoft.com/office/officeart/2005/8/layout/pyramid2"/>
    <dgm:cxn modelId="{2FA1F8A4-DE53-47E4-8950-8D6FC723CDC5}" type="presParOf" srcId="{47488A8E-5755-4660-BC11-AD6E0CF7D56B}" destId="{7535D1FC-E9A8-4F74-86B8-DCAFF3C295AB}" srcOrd="6" destOrd="0" presId="urn:microsoft.com/office/officeart/2005/8/layout/pyramid2"/>
    <dgm:cxn modelId="{8552C074-6765-4F9D-85C5-E1730A1F428C}" type="presParOf" srcId="{47488A8E-5755-4660-BC11-AD6E0CF7D56B}" destId="{083E1914-B665-45EA-8674-2ECF5BDADC66}" srcOrd="7" destOrd="0" presId="urn:microsoft.com/office/officeart/2005/8/layout/pyramid2"/>
    <dgm:cxn modelId="{F292AE31-8DCE-497A-8906-8F2BF8E138E3}" type="presParOf" srcId="{47488A8E-5755-4660-BC11-AD6E0CF7D56B}" destId="{985AD580-8055-4964-99B3-55DDB1477218}" srcOrd="8" destOrd="0" presId="urn:microsoft.com/office/officeart/2005/8/layout/pyramid2"/>
    <dgm:cxn modelId="{6B4D381B-1948-42C5-BB29-B03E5AA93EB9}" type="presParOf" srcId="{47488A8E-5755-4660-BC11-AD6E0CF7D56B}" destId="{B4D20661-C903-4315-9FA2-79FDB4355B3A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CF8A9D-2F3A-47A5-8054-262C04CEC01E}">
      <dsp:nvSpPr>
        <dsp:cNvPr id="0" name=""/>
        <dsp:cNvSpPr/>
      </dsp:nvSpPr>
      <dsp:spPr>
        <a:xfrm>
          <a:off x="2437386" y="3528998"/>
          <a:ext cx="2380666" cy="1271601"/>
        </a:xfrm>
        <a:prstGeom prst="roundRect">
          <a:avLst/>
        </a:prstGeom>
        <a:solidFill>
          <a:srgbClr val="9900CC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+mn-lt"/>
            </a:rPr>
            <a:t>Special Learning Needs</a:t>
          </a:r>
        </a:p>
      </dsp:txBody>
      <dsp:txXfrm>
        <a:off x="2499460" y="3591072"/>
        <a:ext cx="2256518" cy="1147453"/>
      </dsp:txXfrm>
    </dsp:sp>
    <dsp:sp modelId="{2A63F8FE-F3E2-4A7E-9A12-E6C614E05749}">
      <dsp:nvSpPr>
        <dsp:cNvPr id="0" name=""/>
        <dsp:cNvSpPr/>
      </dsp:nvSpPr>
      <dsp:spPr>
        <a:xfrm rot="19930672">
          <a:off x="5319449" y="2832484"/>
          <a:ext cx="2113533" cy="511346"/>
        </a:xfrm>
        <a:prstGeom prst="lef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56F0EE-EB50-48AA-BCC1-607E28AF1D0F}">
      <dsp:nvSpPr>
        <dsp:cNvPr id="0" name=""/>
        <dsp:cNvSpPr/>
      </dsp:nvSpPr>
      <dsp:spPr>
        <a:xfrm>
          <a:off x="5768621" y="2171705"/>
          <a:ext cx="1367704" cy="1004750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Language Processing Disorder</a:t>
          </a:r>
        </a:p>
      </dsp:txBody>
      <dsp:txXfrm>
        <a:off x="5798049" y="2201133"/>
        <a:ext cx="1308848" cy="945894"/>
      </dsp:txXfrm>
    </dsp:sp>
    <dsp:sp modelId="{BF04F315-3335-40BA-93B1-105F8D722507}">
      <dsp:nvSpPr>
        <dsp:cNvPr id="0" name=""/>
        <dsp:cNvSpPr/>
      </dsp:nvSpPr>
      <dsp:spPr>
        <a:xfrm rot="52696">
          <a:off x="4710951" y="3877972"/>
          <a:ext cx="1250060" cy="51134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D4BAAD-B3F6-4AB8-929F-8CED64CB0F3E}">
      <dsp:nvSpPr>
        <dsp:cNvPr id="0" name=""/>
        <dsp:cNvSpPr/>
      </dsp:nvSpPr>
      <dsp:spPr>
        <a:xfrm>
          <a:off x="5082835" y="3314703"/>
          <a:ext cx="2072875" cy="125459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Visual Perceptual/</a:t>
          </a:r>
          <a:br>
            <a:rPr lang="en-US" sz="2000" b="1" kern="1200" dirty="0"/>
          </a:br>
          <a:r>
            <a:rPr lang="en-US" sz="2000" b="1" kern="1200" dirty="0"/>
            <a:t>Visual </a:t>
          </a:r>
          <a:br>
            <a:rPr lang="en-US" sz="2000" b="1" kern="1200" dirty="0"/>
          </a:br>
          <a:r>
            <a:rPr lang="en-US" sz="2000" b="1" kern="1200" dirty="0"/>
            <a:t>Motor Disorder</a:t>
          </a:r>
        </a:p>
      </dsp:txBody>
      <dsp:txXfrm>
        <a:off x="5119581" y="3351449"/>
        <a:ext cx="1999383" cy="1181099"/>
      </dsp:txXfrm>
    </dsp:sp>
    <dsp:sp modelId="{E8E576C5-AFAE-410F-A9D1-6BBF73B87433}">
      <dsp:nvSpPr>
        <dsp:cNvPr id="0" name=""/>
        <dsp:cNvSpPr/>
      </dsp:nvSpPr>
      <dsp:spPr>
        <a:xfrm rot="18350274">
          <a:off x="3486398" y="2437925"/>
          <a:ext cx="2268033" cy="51134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59246-2F8E-42B2-87AA-6336A538C953}">
      <dsp:nvSpPr>
        <dsp:cNvPr id="0" name=""/>
        <dsp:cNvSpPr/>
      </dsp:nvSpPr>
      <dsp:spPr>
        <a:xfrm>
          <a:off x="4701821" y="1104892"/>
          <a:ext cx="2469664" cy="1004750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Auditory Processing Disorder</a:t>
          </a:r>
        </a:p>
      </dsp:txBody>
      <dsp:txXfrm>
        <a:off x="4731249" y="1134320"/>
        <a:ext cx="2410808" cy="945894"/>
      </dsp:txXfrm>
    </dsp:sp>
    <dsp:sp modelId="{5433981E-CB15-43D7-9BAA-462A4B25660D}">
      <dsp:nvSpPr>
        <dsp:cNvPr id="0" name=""/>
        <dsp:cNvSpPr/>
      </dsp:nvSpPr>
      <dsp:spPr>
        <a:xfrm rot="10800000">
          <a:off x="1284211" y="3801359"/>
          <a:ext cx="1257203" cy="51134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68B0B-483D-4A44-89CE-BD648F2681CA}">
      <dsp:nvSpPr>
        <dsp:cNvPr id="0" name=""/>
        <dsp:cNvSpPr/>
      </dsp:nvSpPr>
      <dsp:spPr>
        <a:xfrm>
          <a:off x="0" y="3543299"/>
          <a:ext cx="2226313" cy="1004750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Dyslexia</a:t>
          </a:r>
        </a:p>
      </dsp:txBody>
      <dsp:txXfrm>
        <a:off x="29428" y="3572727"/>
        <a:ext cx="2167457" cy="945894"/>
      </dsp:txXfrm>
    </dsp:sp>
    <dsp:sp modelId="{E15121FA-EF69-4A7C-AFDA-653699A091B9}">
      <dsp:nvSpPr>
        <dsp:cNvPr id="0" name=""/>
        <dsp:cNvSpPr/>
      </dsp:nvSpPr>
      <dsp:spPr>
        <a:xfrm rot="13330621">
          <a:off x="1131674" y="2885468"/>
          <a:ext cx="1805305" cy="53018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652E81-6061-4504-9393-448DB2BEDBFD}">
      <dsp:nvSpPr>
        <dsp:cNvPr id="0" name=""/>
        <dsp:cNvSpPr/>
      </dsp:nvSpPr>
      <dsp:spPr>
        <a:xfrm>
          <a:off x="0" y="2298697"/>
          <a:ext cx="2226288" cy="1004750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/>
            <a:t>Dysgraphia</a:t>
          </a:r>
          <a:endParaRPr lang="en-US" sz="2800" b="1" kern="1200" dirty="0"/>
        </a:p>
      </dsp:txBody>
      <dsp:txXfrm>
        <a:off x="29428" y="2328125"/>
        <a:ext cx="2167432" cy="945894"/>
      </dsp:txXfrm>
    </dsp:sp>
    <dsp:sp modelId="{874FD13C-B902-4E9E-B074-F8B9302887DB}">
      <dsp:nvSpPr>
        <dsp:cNvPr id="0" name=""/>
        <dsp:cNvSpPr/>
      </dsp:nvSpPr>
      <dsp:spPr>
        <a:xfrm rot="14397255">
          <a:off x="1256702" y="2230487"/>
          <a:ext cx="2644350" cy="51134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F6623E-8358-44DD-9DD1-6B0F109A6750}">
      <dsp:nvSpPr>
        <dsp:cNvPr id="0" name=""/>
        <dsp:cNvSpPr/>
      </dsp:nvSpPr>
      <dsp:spPr>
        <a:xfrm>
          <a:off x="0" y="1079498"/>
          <a:ext cx="2289537" cy="1004770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Dyscalculia</a:t>
          </a:r>
        </a:p>
      </dsp:txBody>
      <dsp:txXfrm>
        <a:off x="29429" y="1108927"/>
        <a:ext cx="2230679" cy="945912"/>
      </dsp:txXfrm>
    </dsp:sp>
    <dsp:sp modelId="{9F15AB47-3C8F-42A6-9688-9C646BC73E45}">
      <dsp:nvSpPr>
        <dsp:cNvPr id="0" name=""/>
        <dsp:cNvSpPr/>
      </dsp:nvSpPr>
      <dsp:spPr>
        <a:xfrm rot="16200000">
          <a:off x="2174593" y="1885892"/>
          <a:ext cx="2860197" cy="51134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862D4C-A79A-42AB-A80A-5A6D907DA30E}">
      <dsp:nvSpPr>
        <dsp:cNvPr id="0" name=""/>
        <dsp:cNvSpPr/>
      </dsp:nvSpPr>
      <dsp:spPr>
        <a:xfrm>
          <a:off x="2438399" y="0"/>
          <a:ext cx="2415608" cy="1004750"/>
        </a:xfrm>
        <a:prstGeom prst="roundRect">
          <a:avLst>
            <a:gd name="adj" fmla="val 10000"/>
          </a:avLst>
        </a:prstGeom>
        <a:solidFill>
          <a:srgbClr val="808080"/>
        </a:solidFill>
        <a:ln w="25400" cap="flat" cmpd="sng" algn="ctr">
          <a:solidFill>
            <a:schemeClr val="accent6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Dyspraxia</a:t>
          </a:r>
        </a:p>
      </dsp:txBody>
      <dsp:txXfrm>
        <a:off x="2467827" y="29428"/>
        <a:ext cx="2356752" cy="9458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D9A95-F1D2-4CBC-92E8-9035CCC894AE}">
      <dsp:nvSpPr>
        <dsp:cNvPr id="0" name=""/>
        <dsp:cNvSpPr/>
      </dsp:nvSpPr>
      <dsp:spPr>
        <a:xfrm>
          <a:off x="196850" y="0"/>
          <a:ext cx="4699000" cy="4699000"/>
        </a:xfrm>
        <a:prstGeom prst="triangl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D06F1C-B00A-485B-9700-0C2A6A0A8E86}">
      <dsp:nvSpPr>
        <dsp:cNvPr id="0" name=""/>
        <dsp:cNvSpPr/>
      </dsp:nvSpPr>
      <dsp:spPr>
        <a:xfrm>
          <a:off x="838189" y="3855519"/>
          <a:ext cx="3498849" cy="691262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Brain-structure differences (heredity)</a:t>
          </a:r>
        </a:p>
      </dsp:txBody>
      <dsp:txXfrm>
        <a:off x="871934" y="3889264"/>
        <a:ext cx="3431359" cy="623772"/>
      </dsp:txXfrm>
    </dsp:sp>
    <dsp:sp modelId="{D5057F5B-55B6-4E8A-8759-5A0C05DA15D6}">
      <dsp:nvSpPr>
        <dsp:cNvPr id="0" name=""/>
        <dsp:cNvSpPr/>
      </dsp:nvSpPr>
      <dsp:spPr>
        <a:xfrm>
          <a:off x="874353" y="2971798"/>
          <a:ext cx="3451201" cy="711499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Pre-natal factors</a:t>
          </a:r>
        </a:p>
      </dsp:txBody>
      <dsp:txXfrm>
        <a:off x="909086" y="3006531"/>
        <a:ext cx="3381735" cy="642033"/>
      </dsp:txXfrm>
    </dsp:sp>
    <dsp:sp modelId="{C52CD34F-28EA-4730-A16F-593D35657115}">
      <dsp:nvSpPr>
        <dsp:cNvPr id="0" name=""/>
        <dsp:cNvSpPr/>
      </dsp:nvSpPr>
      <dsp:spPr>
        <a:xfrm>
          <a:off x="838204" y="2117900"/>
          <a:ext cx="3416290" cy="703077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Environmental factors during infancy</a:t>
          </a:r>
        </a:p>
      </dsp:txBody>
      <dsp:txXfrm>
        <a:off x="872525" y="2152221"/>
        <a:ext cx="3347648" cy="634435"/>
      </dsp:txXfrm>
    </dsp:sp>
    <dsp:sp modelId="{7535D1FC-E9A8-4F74-86B8-DCAFF3C295AB}">
      <dsp:nvSpPr>
        <dsp:cNvPr id="0" name=""/>
        <dsp:cNvSpPr/>
      </dsp:nvSpPr>
      <dsp:spPr>
        <a:xfrm>
          <a:off x="838204" y="1211314"/>
          <a:ext cx="3416290" cy="752058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No early childhood intellectual dev. support</a:t>
          </a:r>
        </a:p>
      </dsp:txBody>
      <dsp:txXfrm>
        <a:off x="874916" y="1248026"/>
        <a:ext cx="3342866" cy="678634"/>
      </dsp:txXfrm>
    </dsp:sp>
    <dsp:sp modelId="{985AD580-8055-4964-99B3-55DDB1477218}">
      <dsp:nvSpPr>
        <dsp:cNvPr id="0" name=""/>
        <dsp:cNvSpPr/>
      </dsp:nvSpPr>
      <dsp:spPr>
        <a:xfrm>
          <a:off x="838204" y="380999"/>
          <a:ext cx="3416290" cy="667243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Adulthood: dementia, traumatic brain injury, etc.</a:t>
          </a:r>
        </a:p>
      </dsp:txBody>
      <dsp:txXfrm>
        <a:off x="870776" y="413571"/>
        <a:ext cx="3351146" cy="602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294DD-439A-4542-AE0A-F2BD3D36EF51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F1BD6-E29F-4CA6-B015-A71491966F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857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F1BD6-E29F-4CA6-B015-A71491966F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23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3164-E1C7-41DD-BD7F-B28482F23AFA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18CA-47CC-47A5-B600-19EA3FF9DA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3164-E1C7-41DD-BD7F-B28482F23AFA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18CA-47CC-47A5-B600-19EA3FF9DA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3164-E1C7-41DD-BD7F-B28482F23AFA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18CA-47CC-47A5-B600-19EA3FF9DA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3164-E1C7-41DD-BD7F-B28482F23AFA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18CA-47CC-47A5-B600-19EA3FF9DA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3164-E1C7-41DD-BD7F-B28482F23AFA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18CA-47CC-47A5-B600-19EA3FF9DA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3164-E1C7-41DD-BD7F-B28482F23AFA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18CA-47CC-47A5-B600-19EA3FF9DA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3164-E1C7-41DD-BD7F-B28482F23AFA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18CA-47CC-47A5-B600-19EA3FF9DA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3164-E1C7-41DD-BD7F-B28482F23AFA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18CA-47CC-47A5-B600-19EA3FF9DA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3164-E1C7-41DD-BD7F-B28482F23AFA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18CA-47CC-47A5-B600-19EA3FF9DA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3164-E1C7-41DD-BD7F-B28482F23AFA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18CA-47CC-47A5-B600-19EA3FF9DA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A3164-E1C7-41DD-BD7F-B28482F23AFA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18CA-47CC-47A5-B600-19EA3FF9DA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2CA3164-E1C7-41DD-BD7F-B28482F23AFA}" type="datetimeFigureOut">
              <a:rPr lang="en-US" smtClean="0"/>
              <a:pPr/>
              <a:t>11/15/2019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33818CA-47CC-47A5-B600-19EA3FF9DA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comments" Target="../comments/comment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listn.tutela.ca/wp-content/uploads/newsletter_fall09_learning.pdf" TargetMode="External"/><Relationship Id="rId3" Type="http://schemas.openxmlformats.org/officeDocument/2006/relationships/hyperlink" Target="http://teacherlingo.com/resources/items/learning-the-five-food-groups.aspx" TargetMode="External"/><Relationship Id="rId7" Type="http://schemas.openxmlformats.org/officeDocument/2006/relationships/hyperlink" Target="https://files.eric.ed.gov/fulltext/ED401687.pdf" TargetMode="External"/><Relationship Id="rId2" Type="http://schemas.openxmlformats.org/officeDocument/2006/relationships/hyperlink" Target="http://positivelydyslexic.co.nz/what-is-dyslexia/adult-dyslexia/adult-common-characteristic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eslontario.org/uploads/research/ESLLDStrategies.pdf" TargetMode="External"/><Relationship Id="rId5" Type="http://schemas.openxmlformats.org/officeDocument/2006/relationships/hyperlink" Target="http://www.ldonline.org/article/8765/" TargetMode="External"/><Relationship Id="rId4" Type="http://schemas.openxmlformats.org/officeDocument/2006/relationships/hyperlink" Target="http://atwork.settlement.org/downloads/linc/LnksLrn.pd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icdigests.org/2001-2/esl.html" TargetMode="External"/><Relationship Id="rId7" Type="http://schemas.openxmlformats.org/officeDocument/2006/relationships/hyperlink" Target="http://tutoringduluth.com/" TargetMode="External"/><Relationship Id="rId2" Type="http://schemas.openxmlformats.org/officeDocument/2006/relationships/hyperlink" Target="https://www.slideshare.net/MELEdConference/rowekampthe-changing-iep-student-understanding-learning-issues-beyond-the-languag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islcollective.com/" TargetMode="External"/><Relationship Id="rId5" Type="http://schemas.openxmlformats.org/officeDocument/2006/relationships/hyperlink" Target="http://www.disabilityissues.ca/english/Link_docs/DeltaScreener-June%202011%20(NonFillable).pdf" TargetMode="External"/><Relationship Id="rId4" Type="http://schemas.openxmlformats.org/officeDocument/2006/relationships/hyperlink" Target="https://www.atesl.ca/resources/resource-library/language-learning-for-everyone-a-resource-manual-for-teachers-with-struggling-english-language-learners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/>
              </a:rPr>
              <a:t>Adult Students and Special Learning Needs </a:t>
            </a:r>
            <a:r>
              <a:rPr lang="en-US" dirty="0">
                <a:effectLst/>
              </a:rPr>
              <a:t>(SLNs)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7406640" cy="1752600"/>
          </a:xfrm>
        </p:spPr>
        <p:txBody>
          <a:bodyPr/>
          <a:lstStyle/>
          <a:p>
            <a:r>
              <a:rPr lang="en-US" sz="3600" dirty="0"/>
              <a:t>1</a:t>
            </a:r>
            <a:r>
              <a:rPr lang="en-US" sz="3600" baseline="30000" dirty="0"/>
              <a:t>st</a:t>
            </a:r>
            <a:r>
              <a:rPr lang="en-US" sz="3600" dirty="0"/>
              <a:t> Aid for Teachers:  the 4 Ps</a:t>
            </a:r>
            <a:br>
              <a:rPr lang="en-US" sz="3600" dirty="0"/>
            </a:br>
            <a:r>
              <a:rPr lang="en-US" dirty="0"/>
              <a:t> 	</a:t>
            </a:r>
          </a:p>
        </p:txBody>
      </p:sp>
      <p:pic>
        <p:nvPicPr>
          <p:cNvPr id="1026" name="Picture 2" descr="Image result for ESL adult students with special learning nee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971800"/>
            <a:ext cx="4495800" cy="29942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0" y="6019800"/>
            <a:ext cx="2438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Toronto School District Board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5334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E.  Auditory Processing Disorder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106680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    	</a:t>
            </a:r>
            <a:r>
              <a:rPr lang="en-US" dirty="0">
                <a:sym typeface="Wingdings"/>
              </a:rPr>
              <a:t> sound processing and brain interpretation </a:t>
            </a:r>
            <a:r>
              <a:rPr lang="en-US" dirty="0"/>
              <a:t>  </a:t>
            </a:r>
            <a:br>
              <a:rPr lang="en-US" dirty="0"/>
            </a:br>
            <a:r>
              <a:rPr lang="en-US" dirty="0"/>
              <a:t>                                                   </a:t>
            </a:r>
            <a:endParaRPr lang="en-US" sz="11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29698" name="Picture 2" descr="The learning environment for the average student today is bursting with distracting, everyday nois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828800"/>
            <a:ext cx="3810000" cy="3846058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E63F540-1BF1-4FE0-B318-90F96A308407}"/>
              </a:ext>
            </a:extLst>
          </p:cNvPr>
          <p:cNvSpPr/>
          <p:nvPr/>
        </p:nvSpPr>
        <p:spPr>
          <a:xfrm>
            <a:off x="7010400" y="5867400"/>
            <a:ext cx="667170" cy="2154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</a:rPr>
              <a:t>LDA, 2018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457200"/>
            <a:ext cx="6324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E.1.  Language Processing Disorder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 	       </a:t>
            </a:r>
            <a:r>
              <a:rPr lang="en-US" dirty="0">
                <a:sym typeface="Wingdings"/>
              </a:rPr>
              <a:t>  specific APD - </a:t>
            </a:r>
            <a:r>
              <a:rPr lang="en-US" dirty="0"/>
              <a:t>attaching meaning to</a:t>
            </a:r>
            <a:br>
              <a:rPr lang="en-US" dirty="0"/>
            </a:br>
            <a:r>
              <a:rPr lang="en-US" dirty="0"/>
              <a:t>                         sound groups</a:t>
            </a:r>
            <a:br>
              <a:rPr lang="en-US" dirty="0"/>
            </a:br>
            <a:r>
              <a:rPr lang="en-US" dirty="0"/>
              <a:t>                                                         </a:t>
            </a:r>
          </a:p>
        </p:txBody>
      </p:sp>
      <p:pic>
        <p:nvPicPr>
          <p:cNvPr id="28674" name="Picture 2" descr="Image of woman struggling to understand on the phon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286000"/>
            <a:ext cx="3333750" cy="3333750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B34A96-C9A3-4B65-AFDF-0C1BCB96889B}"/>
              </a:ext>
            </a:extLst>
          </p:cNvPr>
          <p:cNvSpPr/>
          <p:nvPr/>
        </p:nvSpPr>
        <p:spPr>
          <a:xfrm>
            <a:off x="7010400" y="5867400"/>
            <a:ext cx="667170" cy="2154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</a:rPr>
              <a:t>LDA, 2018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1600" y="304800"/>
            <a:ext cx="6400800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         F.  Visual Perceptual/Visual Motor Deficit: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           	</a:t>
            </a:r>
            <a:r>
              <a:rPr lang="en-US" dirty="0">
                <a:sym typeface="Wingdings"/>
              </a:rPr>
              <a:t> </a:t>
            </a:r>
            <a:r>
              <a:rPr lang="en-US" dirty="0"/>
              <a:t>understanding of visual information, </a:t>
            </a:r>
            <a:br>
              <a:rPr lang="en-US" dirty="0"/>
            </a:br>
            <a:r>
              <a:rPr lang="en-US" dirty="0"/>
              <a:t> 		  drawing or copying ability  </a:t>
            </a:r>
            <a:br>
              <a:rPr lang="en-US" sz="1050" dirty="0"/>
            </a:br>
            <a:r>
              <a:rPr lang="en-US" sz="1050" dirty="0"/>
              <a:t>                                                           </a:t>
            </a:r>
            <a:br>
              <a:rPr lang="en-US" sz="1050" dirty="0"/>
            </a:br>
            <a:r>
              <a:rPr lang="en-US" sz="1050" dirty="0"/>
              <a:t>                                                             </a:t>
            </a:r>
            <a:endParaRPr lang="en-US" dirty="0"/>
          </a:p>
        </p:txBody>
      </p:sp>
      <p:pic>
        <p:nvPicPr>
          <p:cNvPr id="26626" name="Picture 2" descr="Image result for figure-ground percep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590800"/>
            <a:ext cx="2386484" cy="2895600"/>
          </a:xfrm>
          <a:prstGeom prst="rect">
            <a:avLst/>
          </a:prstGeom>
          <a:noFill/>
        </p:spPr>
      </p:pic>
      <p:pic>
        <p:nvPicPr>
          <p:cNvPr id="26628" name="Picture 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590800"/>
            <a:ext cx="3175367" cy="2895600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FF8D78C-2E89-417A-B96A-5D02A5FC7513}"/>
              </a:ext>
            </a:extLst>
          </p:cNvPr>
          <p:cNvSpPr/>
          <p:nvPr/>
        </p:nvSpPr>
        <p:spPr>
          <a:xfrm>
            <a:off x="7010400" y="5867400"/>
            <a:ext cx="667170" cy="2154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</a:rPr>
              <a:t>LDA, 2018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778" y="262467"/>
            <a:ext cx="7743444" cy="1143000"/>
          </a:xfrm>
        </p:spPr>
        <p:txBody>
          <a:bodyPr>
            <a:noAutofit/>
          </a:bodyPr>
          <a:lstStyle/>
          <a:p>
            <a:r>
              <a:rPr lang="en-US" sz="4400" dirty="0"/>
              <a:t>IV. Possible Reasons for SLNs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41131127"/>
              </p:ext>
            </p:extLst>
          </p:nvPr>
        </p:nvGraphicFramePr>
        <p:xfrm>
          <a:off x="2362200" y="1371600"/>
          <a:ext cx="60198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52800" y="6172200"/>
            <a:ext cx="3581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u="sng" dirty="0"/>
              <a:t>www.nichd.nih.gov/health/topics/learning/contioninfo/causes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736725" y="304800"/>
            <a:ext cx="7407275" cy="688975"/>
          </a:xfrm>
        </p:spPr>
        <p:txBody>
          <a:bodyPr>
            <a:normAutofit/>
          </a:bodyPr>
          <a:lstStyle/>
          <a:p>
            <a:r>
              <a:rPr lang="en-US" sz="3600" dirty="0"/>
              <a:t>Question:  What can you do?</a:t>
            </a:r>
          </a:p>
        </p:txBody>
      </p:sp>
      <p:pic>
        <p:nvPicPr>
          <p:cNvPr id="20482" name="Picture 2" descr="Image result for keep calm it will be 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447800"/>
            <a:ext cx="2273969" cy="3200400"/>
          </a:xfrm>
          <a:prstGeom prst="rect">
            <a:avLst/>
          </a:prstGeom>
          <a:noFill/>
        </p:spPr>
      </p:pic>
      <p:sp>
        <p:nvSpPr>
          <p:cNvPr id="20488" name="AutoShape 8" descr="Image result for 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0" name="AutoShape 10" descr="Image result for 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2" name="AutoShape 12" descr="Image result for 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4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5257800"/>
            <a:ext cx="1066800" cy="10668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876800" y="5410200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>
                    <a:lumMod val="50000"/>
                  </a:schemeClr>
                </a:solidFill>
              </a:rPr>
              <a:t>. . . </a:t>
            </a:r>
          </a:p>
        </p:txBody>
      </p:sp>
      <p:pic>
        <p:nvPicPr>
          <p:cNvPr id="20496" name="Picture 16" descr="Image result for comma"/>
          <p:cNvPicPr>
            <a:picLocks noChangeAspect="1" noChangeArrowheads="1"/>
          </p:cNvPicPr>
          <p:nvPr/>
        </p:nvPicPr>
        <p:blipFill>
          <a:blip r:embed="rId4" cstate="print">
            <a:lum bright="51000"/>
          </a:blip>
          <a:srcRect/>
          <a:stretch>
            <a:fillRect/>
          </a:stretch>
        </p:blipFill>
        <p:spPr bwMode="auto">
          <a:xfrm>
            <a:off x="4648200" y="3124200"/>
            <a:ext cx="533400" cy="400050"/>
          </a:xfrm>
          <a:prstGeom prst="rect">
            <a:avLst/>
          </a:prstGeom>
          <a:noFill/>
        </p:spPr>
      </p:pic>
      <p:pic>
        <p:nvPicPr>
          <p:cNvPr id="20" name="Picture 16" descr="Image result for comma"/>
          <p:cNvPicPr>
            <a:picLocks noChangeAspect="1" noChangeArrowheads="1"/>
          </p:cNvPicPr>
          <p:nvPr/>
        </p:nvPicPr>
        <p:blipFill>
          <a:blip r:embed="rId4" cstate="print">
            <a:lum bright="53000"/>
          </a:blip>
          <a:srcRect/>
          <a:stretch>
            <a:fillRect/>
          </a:stretch>
        </p:blipFill>
        <p:spPr bwMode="auto">
          <a:xfrm>
            <a:off x="8077200" y="4495800"/>
            <a:ext cx="533400" cy="400050"/>
          </a:xfrm>
          <a:prstGeom prst="rect">
            <a:avLst/>
          </a:prstGeom>
          <a:noFill/>
        </p:spPr>
      </p:pic>
      <p:pic>
        <p:nvPicPr>
          <p:cNvPr id="8194" name="Picture 2" descr="Image result for frustrated teach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1600200"/>
            <a:ext cx="3357833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V.          Administer </a:t>
            </a:r>
            <a:br>
              <a:rPr lang="en-US" dirty="0"/>
            </a:br>
            <a:r>
              <a:rPr lang="en-US" dirty="0"/>
              <a:t>            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baseline="30000" dirty="0">
                <a:solidFill>
                  <a:srgbClr val="FF0000"/>
                </a:solidFill>
              </a:rPr>
              <a:t>st</a:t>
            </a:r>
            <a:r>
              <a:rPr lang="en-US" b="1" dirty="0">
                <a:solidFill>
                  <a:srgbClr val="FF0000"/>
                </a:solidFill>
              </a:rPr>
              <a:t> Aid </a:t>
            </a:r>
            <a:r>
              <a:rPr lang="en-US" dirty="0"/>
              <a:t>for Teachers!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2057401"/>
            <a:ext cx="2971800" cy="44012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American Red Cross – the Four </a:t>
            </a:r>
            <a:r>
              <a:rPr lang="en-US" sz="2400" b="1" dirty="0">
                <a:solidFill>
                  <a:srgbClr val="C00000"/>
                </a:solidFill>
              </a:rPr>
              <a:t>Bs</a:t>
            </a:r>
            <a:r>
              <a:rPr lang="en-US" sz="2400" dirty="0"/>
              <a:t>:</a:t>
            </a:r>
            <a:br>
              <a:rPr lang="en-US" dirty="0"/>
            </a:br>
            <a:endParaRPr lang="en-US" sz="400" dirty="0"/>
          </a:p>
          <a:p>
            <a:endParaRPr lang="en-US" dirty="0"/>
          </a:p>
          <a:p>
            <a:br>
              <a:rPr lang="en-US" dirty="0"/>
            </a:br>
            <a:r>
              <a:rPr lang="en-US" sz="2400" dirty="0"/>
              <a:t>Bleeding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Breathing</a:t>
            </a:r>
          </a:p>
          <a:p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Broken bones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Burns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2057401"/>
            <a:ext cx="3124200" cy="4419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Adult Ed Teachers with Students with SLNs – the Four </a:t>
            </a:r>
            <a:r>
              <a:rPr lang="en-US" sz="2400" b="1" dirty="0">
                <a:solidFill>
                  <a:srgbClr val="C00000"/>
                </a:solidFill>
              </a:rPr>
              <a:t>Ps</a:t>
            </a:r>
            <a:r>
              <a:rPr lang="en-US" sz="2400" dirty="0"/>
              <a:t>:</a:t>
            </a:r>
            <a:br>
              <a:rPr lang="en-US" dirty="0"/>
            </a:br>
            <a:br>
              <a:rPr lang="en-US" dirty="0"/>
            </a:br>
            <a:r>
              <a:rPr lang="en-US" sz="2400" b="1" i="1" dirty="0">
                <a:solidFill>
                  <a:srgbClr val="C00000"/>
                </a:solidFill>
              </a:rPr>
              <a:t>P</a:t>
            </a:r>
            <a:r>
              <a:rPr lang="en-US" sz="2400" b="1" dirty="0"/>
              <a:t>rint 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i="1" dirty="0">
                <a:solidFill>
                  <a:srgbClr val="C00000"/>
                </a:solidFill>
              </a:rPr>
              <a:t>P</a:t>
            </a:r>
            <a:r>
              <a:rPr lang="en-US" sz="2400" b="1" dirty="0"/>
              <a:t>ictures and Graphics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i="1" dirty="0">
                <a:solidFill>
                  <a:srgbClr val="C00000"/>
                </a:solidFill>
              </a:rPr>
              <a:t>P</a:t>
            </a:r>
            <a:r>
              <a:rPr lang="en-US" sz="2400" b="1" dirty="0"/>
              <a:t>atience</a:t>
            </a:r>
            <a:r>
              <a:rPr lang="en-US" sz="2400" dirty="0"/>
              <a:t> </a:t>
            </a:r>
            <a:br>
              <a:rPr lang="en-US" sz="2400" dirty="0"/>
            </a:br>
            <a:br>
              <a:rPr lang="en-US" sz="2400" dirty="0"/>
            </a:br>
            <a:r>
              <a:rPr lang="en-US" sz="2400" b="1" i="1" dirty="0">
                <a:solidFill>
                  <a:srgbClr val="C00000"/>
                </a:solidFill>
              </a:rPr>
              <a:t>P</a:t>
            </a:r>
            <a:r>
              <a:rPr lang="en-US" sz="2400" b="1" dirty="0"/>
              <a:t>hysical Movement</a:t>
            </a:r>
            <a:endParaRPr lang="en-US" dirty="0"/>
          </a:p>
        </p:txBody>
      </p:sp>
      <p:pic>
        <p:nvPicPr>
          <p:cNvPr id="7170" name="Picture 2" descr="Image result for first aid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609600"/>
            <a:ext cx="1143000" cy="114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Wingdings"/>
              </a:rPr>
              <a:t></a:t>
            </a:r>
            <a:r>
              <a:rPr lang="en-US" b="1" i="1" dirty="0">
                <a:solidFill>
                  <a:srgbClr val="C00000"/>
                </a:solidFill>
              </a:rPr>
              <a:t>P</a:t>
            </a:r>
            <a:r>
              <a:rPr lang="en-US" dirty="0"/>
              <a:t>rint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1066800"/>
            <a:ext cx="6477000" cy="51706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400" b="1" dirty="0"/>
              <a:t>    </a:t>
            </a:r>
            <a:r>
              <a:rPr lang="en-US" sz="2400" dirty="0"/>
              <a:t>A.  Font Choice</a:t>
            </a:r>
            <a:br>
              <a:rPr lang="en-US" dirty="0"/>
            </a:br>
            <a:r>
              <a:rPr lang="en-US" dirty="0"/>
              <a:t> 	</a:t>
            </a:r>
            <a:br>
              <a:rPr lang="en-US" dirty="0"/>
            </a:br>
            <a:r>
              <a:rPr lang="en-US" dirty="0"/>
              <a:t> 	</a:t>
            </a:r>
            <a:r>
              <a:rPr lang="en-US" sz="2400" dirty="0"/>
              <a:t>1.  Sans Serif  (without curls or “tails”)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 	2.  Single storey </a:t>
            </a:r>
            <a:r>
              <a:rPr lang="en-US" sz="2400" b="1" dirty="0"/>
              <a:t>a, </a:t>
            </a:r>
            <a:r>
              <a:rPr lang="en-US" sz="2400" dirty="0"/>
              <a:t>not double</a:t>
            </a:r>
            <a:br>
              <a:rPr lang="en-US" sz="2400" dirty="0"/>
            </a:br>
            <a:r>
              <a:rPr lang="en-US" sz="2400" dirty="0"/>
              <a:t>            </a:t>
            </a:r>
            <a:r>
              <a:rPr lang="en-US" sz="2400" dirty="0" err="1"/>
              <a:t>storey</a:t>
            </a:r>
            <a:r>
              <a:rPr lang="en-US" sz="2400" dirty="0"/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a</a:t>
            </a:r>
            <a:br>
              <a:rPr lang="en-US" sz="2400" b="1" dirty="0">
                <a:latin typeface="Arial" pitchFamily="34" charset="0"/>
                <a:cs typeface="Arial" pitchFamily="34" charset="0"/>
              </a:rPr>
            </a:br>
            <a:br>
              <a:rPr lang="en-US" sz="2400" b="1" dirty="0">
                <a:latin typeface="Arial" pitchFamily="34" charset="0"/>
                <a:cs typeface="Arial" pitchFamily="34" charset="0"/>
              </a:rPr>
            </a:br>
            <a:r>
              <a:rPr lang="en-US" sz="2400" dirty="0"/>
              <a:t> 	 	a.  Century Gothic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 	 	b.  </a:t>
            </a:r>
            <a:r>
              <a:rPr lang="en-US" sz="2400" dirty="0" err="1">
                <a:latin typeface="Tw Cen MT" pitchFamily="34" charset="0"/>
              </a:rPr>
              <a:t>Tw</a:t>
            </a:r>
            <a:r>
              <a:rPr lang="en-US" sz="2400" dirty="0">
                <a:latin typeface="Tw Cen MT" pitchFamily="34" charset="0"/>
              </a:rPr>
              <a:t> </a:t>
            </a:r>
            <a:r>
              <a:rPr lang="en-US" sz="2400" dirty="0" err="1">
                <a:latin typeface="Tw Cen MT" pitchFamily="34" charset="0"/>
              </a:rPr>
              <a:t>Cen</a:t>
            </a:r>
            <a:r>
              <a:rPr lang="en-US" sz="2400" dirty="0">
                <a:latin typeface="Tw Cen MT" pitchFamily="34" charset="0"/>
              </a:rPr>
              <a:t> MT </a:t>
            </a:r>
            <a:r>
              <a:rPr lang="en-US" sz="1600" dirty="0">
                <a:latin typeface="Tw Cen MT" pitchFamily="34" charset="0"/>
              </a:rPr>
              <a:t>(Twentieth Century Monotype)</a:t>
            </a:r>
            <a:br>
              <a:rPr lang="en-US" sz="2400" dirty="0">
                <a:latin typeface="Tw Cen MT" pitchFamily="34" charset="0"/>
              </a:rPr>
            </a:br>
            <a:br>
              <a:rPr lang="en-US" sz="2400" dirty="0"/>
            </a:br>
            <a:r>
              <a:rPr lang="en-US" sz="2400" dirty="0"/>
              <a:t> 	 	c.  </a:t>
            </a:r>
            <a:r>
              <a:rPr lang="en-US" sz="2400" dirty="0">
                <a:latin typeface="MV Boli" pitchFamily="2" charset="0"/>
                <a:cs typeface="MV Boli" pitchFamily="2" charset="0"/>
              </a:rPr>
              <a:t>MV </a:t>
            </a:r>
            <a:r>
              <a:rPr lang="en-US" sz="2400" dirty="0" err="1">
                <a:latin typeface="MV Boli" pitchFamily="2" charset="0"/>
                <a:cs typeface="MV Boli" pitchFamily="2" charset="0"/>
              </a:rPr>
              <a:t>Boli</a:t>
            </a:r>
            <a:br>
              <a:rPr lang="en-US" sz="2400" dirty="0">
                <a:latin typeface="MV Boli" pitchFamily="2" charset="0"/>
                <a:cs typeface="MV Boli" pitchFamily="2" charset="0"/>
              </a:rPr>
            </a:br>
            <a:br>
              <a:rPr lang="en-US" sz="2400" dirty="0"/>
            </a:br>
            <a:r>
              <a:rPr lang="en-US" sz="2400" dirty="0"/>
              <a:t>		d. </a:t>
            </a:r>
            <a:r>
              <a:rPr lang="en-US" sz="2400" dirty="0">
                <a:latin typeface="Comic Sans MS" pitchFamily="66" charset="0"/>
              </a:rPr>
              <a:t>Comic Sans 	</a:t>
            </a:r>
            <a:r>
              <a:rPr lang="en-US" dirty="0"/>
              <a:t>	</a:t>
            </a:r>
          </a:p>
        </p:txBody>
      </p:sp>
      <p:sp>
        <p:nvSpPr>
          <p:cNvPr id="9222" name="AutoShape 6" descr="https://www.dyslexiefont.com/public/media-upload/schuine%20delen%20letters%202-01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4" name="AutoShape 8" descr="https://www.dyslexiefont.com/public/media-upload/schuine%20delen%20letters%202-01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8" name="AutoShape 12" descr="Image result for sylexiad fo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0" name="AutoShape 14" descr="Image result for sylexiad fo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 idx="4294967295"/>
          </p:nvPr>
        </p:nvSpPr>
        <p:spPr>
          <a:xfrm>
            <a:off x="1646238" y="228600"/>
            <a:ext cx="7497762" cy="1143000"/>
          </a:xfrm>
        </p:spPr>
        <p:txBody>
          <a:bodyPr>
            <a:normAutofit/>
          </a:bodyPr>
          <a:lstStyle/>
          <a:p>
            <a:r>
              <a:rPr lang="en-US" sz="2800" i="1" dirty="0">
                <a:solidFill>
                  <a:srgbClr val="C00000"/>
                </a:solidFill>
              </a:rPr>
              <a:t>P</a:t>
            </a:r>
            <a:r>
              <a:rPr lang="en-US" sz="2800" dirty="0"/>
              <a:t>rint, cont’d.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33600" y="1295400"/>
            <a:ext cx="6172200" cy="518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05000" y="1066800"/>
            <a:ext cx="6858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           </a:t>
            </a:r>
            <a:r>
              <a:rPr lang="en-US" sz="2400" dirty="0"/>
              <a:t>3.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2400" dirty="0"/>
              <a:t>Free fonts</a:t>
            </a:r>
            <a:br>
              <a:rPr lang="en-US" sz="2000" dirty="0"/>
            </a:br>
            <a:br>
              <a:rPr lang="en-US" sz="2000" dirty="0"/>
            </a:br>
            <a:r>
              <a:rPr lang="en-US" dirty="0"/>
              <a:t> 	       </a:t>
            </a:r>
            <a:r>
              <a:rPr lang="en-US" sz="2000" dirty="0"/>
              <a:t>Lexia Readable</a:t>
            </a:r>
            <a:br>
              <a:rPr lang="en-US" dirty="0"/>
            </a:br>
            <a:r>
              <a:rPr lang="en-US" dirty="0"/>
              <a:t> 	     </a:t>
            </a:r>
            <a:br>
              <a:rPr lang="en-US" dirty="0"/>
            </a:br>
            <a:r>
              <a:rPr lang="en-US" dirty="0"/>
              <a:t>                   </a:t>
            </a:r>
            <a:br>
              <a:rPr lang="en-US" dirty="0"/>
            </a:br>
            <a:r>
              <a:rPr lang="en-US" dirty="0"/>
              <a:t> 	       </a:t>
            </a:r>
            <a:r>
              <a:rPr lang="en-US" sz="2000" dirty="0"/>
              <a:t>Open-Dyslexic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 	    </a:t>
            </a:r>
            <a:br>
              <a:rPr lang="en-US" dirty="0"/>
            </a:br>
            <a:r>
              <a:rPr lang="en-US" dirty="0"/>
              <a:t> 	     </a:t>
            </a:r>
            <a:br>
              <a:rPr lang="en-US" dirty="0"/>
            </a:br>
            <a:r>
              <a:rPr lang="en-US" dirty="0"/>
              <a:t> 	      </a:t>
            </a:r>
            <a:br>
              <a:rPr lang="en-US" dirty="0"/>
            </a:br>
            <a:r>
              <a:rPr lang="en-US" dirty="0"/>
              <a:t> 	        </a:t>
            </a:r>
            <a:r>
              <a:rPr lang="en-US" sz="2000" dirty="0" err="1"/>
              <a:t>Dyslexie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	</a:t>
            </a:r>
          </a:p>
          <a:p>
            <a:endParaRPr lang="en-US" dirty="0"/>
          </a:p>
          <a:p>
            <a:r>
              <a:rPr lang="en-US" dirty="0"/>
              <a:t> 	  </a:t>
            </a:r>
            <a:r>
              <a:rPr lang="en-US" sz="2400" dirty="0"/>
              <a:t>4. Purchasable fonts</a:t>
            </a:r>
            <a:br>
              <a:rPr lang="en-US" dirty="0"/>
            </a:br>
            <a:r>
              <a:rPr lang="en-US" dirty="0"/>
              <a:t> 	     </a:t>
            </a:r>
            <a:br>
              <a:rPr lang="en-US" dirty="0"/>
            </a:br>
            <a:r>
              <a:rPr lang="en-US" dirty="0"/>
              <a:t>  	        </a:t>
            </a:r>
            <a:r>
              <a:rPr lang="en-US" sz="2000" dirty="0" err="1"/>
              <a:t>Sylexiad</a:t>
            </a:r>
            <a:br>
              <a:rPr lang="en-US" sz="2000" dirty="0"/>
            </a:br>
            <a:r>
              <a:rPr lang="en-US" dirty="0"/>
              <a:t>	</a:t>
            </a:r>
          </a:p>
        </p:txBody>
      </p:sp>
      <p:pic>
        <p:nvPicPr>
          <p:cNvPr id="9" name="Picture 2" descr="https://cdn.myfonts.net/s/aw/720x360/370/0/189552.png"/>
          <p:cNvPicPr>
            <a:picLocks noChangeAspect="1" noChangeArrowheads="1"/>
          </p:cNvPicPr>
          <p:nvPr/>
        </p:nvPicPr>
        <p:blipFill>
          <a:blip r:embed="rId2" cstate="print"/>
          <a:srcRect t="53333" r="50667"/>
          <a:stretch>
            <a:fillRect/>
          </a:stretch>
        </p:blipFill>
        <p:spPr bwMode="auto">
          <a:xfrm>
            <a:off x="5720731" y="1930537"/>
            <a:ext cx="1143000" cy="540618"/>
          </a:xfrm>
          <a:prstGeom prst="rect">
            <a:avLst/>
          </a:prstGeom>
          <a:noFill/>
        </p:spPr>
      </p:pic>
      <p:pic>
        <p:nvPicPr>
          <p:cNvPr id="10" name="Picture 4" descr="https://opendyslexic.files.wordpress.com/2016/03/opendyslexicglyphs.png?w=440&amp;h=293&amp;crop=1"/>
          <p:cNvPicPr>
            <a:picLocks noChangeAspect="1" noChangeArrowheads="1"/>
          </p:cNvPicPr>
          <p:nvPr/>
        </p:nvPicPr>
        <p:blipFill>
          <a:blip r:embed="rId3" cstate="print"/>
          <a:srcRect l="9819" t="49153" r="29458" b="24576"/>
          <a:stretch>
            <a:fillRect/>
          </a:stretch>
        </p:blipFill>
        <p:spPr bwMode="auto">
          <a:xfrm>
            <a:off x="5720731" y="2687192"/>
            <a:ext cx="2380458" cy="685800"/>
          </a:xfrm>
          <a:prstGeom prst="rect">
            <a:avLst/>
          </a:prstGeom>
          <a:noFill/>
        </p:spPr>
      </p:pic>
      <p:pic>
        <p:nvPicPr>
          <p:cNvPr id="11" name="Picture 10" descr="Image result for dyslexie font"/>
          <p:cNvPicPr>
            <a:picLocks noChangeAspect="1" noChangeArrowheads="1"/>
          </p:cNvPicPr>
          <p:nvPr/>
        </p:nvPicPr>
        <p:blipFill>
          <a:blip r:embed="rId4" cstate="print"/>
          <a:srcRect b="76040"/>
          <a:stretch>
            <a:fillRect/>
          </a:stretch>
        </p:blipFill>
        <p:spPr bwMode="auto">
          <a:xfrm>
            <a:off x="5639840" y="3861753"/>
            <a:ext cx="1838325" cy="357320"/>
          </a:xfrm>
          <a:prstGeom prst="rect">
            <a:avLst/>
          </a:prstGeom>
          <a:noFill/>
        </p:spPr>
      </p:pic>
      <p:pic>
        <p:nvPicPr>
          <p:cNvPr id="12" name="Picture 16" descr="Image result for sylexiad font"/>
          <p:cNvPicPr>
            <a:picLocks noChangeAspect="1" noChangeArrowheads="1"/>
          </p:cNvPicPr>
          <p:nvPr/>
        </p:nvPicPr>
        <p:blipFill>
          <a:blip r:embed="rId5" cstate="print"/>
          <a:srcRect t="46545" r="45342" b="29091"/>
          <a:stretch>
            <a:fillRect/>
          </a:stretch>
        </p:blipFill>
        <p:spPr bwMode="auto">
          <a:xfrm>
            <a:off x="5735591" y="5609671"/>
            <a:ext cx="2798809" cy="411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 idx="4294967295"/>
          </p:nvPr>
        </p:nvSpPr>
        <p:spPr>
          <a:xfrm>
            <a:off x="1646238" y="228600"/>
            <a:ext cx="7497762" cy="1143000"/>
          </a:xfrm>
        </p:spPr>
        <p:txBody>
          <a:bodyPr>
            <a:normAutofit/>
          </a:bodyPr>
          <a:lstStyle/>
          <a:p>
            <a:r>
              <a:rPr lang="en-US" sz="2800" i="1" dirty="0">
                <a:solidFill>
                  <a:srgbClr val="C00000"/>
                </a:solidFill>
              </a:rPr>
              <a:t>P</a:t>
            </a:r>
            <a:r>
              <a:rPr lang="en-US" sz="2800" dirty="0"/>
              <a:t>rint, cont’d.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33600" y="1295400"/>
            <a:ext cx="6172200" cy="518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514600" y="2514600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C. Font and Background Color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00" y="3276600"/>
            <a:ext cx="4495800" cy="1361911"/>
          </a:xfrm>
          <a:prstGeom prst="rect">
            <a:avLst/>
          </a:prstGeom>
          <a:solidFill>
            <a:srgbClr val="FFFFF3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2800" dirty="0">
                <a:solidFill>
                  <a:srgbClr val="002060"/>
                </a:solidFill>
                <a:latin typeface="Tw Cen MT" pitchFamily="34" charset="0"/>
              </a:rPr>
              <a:t>1.  Dark blue text on a </a:t>
            </a:r>
            <a:br>
              <a:rPr lang="en-US" sz="2800" dirty="0">
                <a:solidFill>
                  <a:srgbClr val="002060"/>
                </a:solidFill>
                <a:latin typeface="Tw Cen MT" pitchFamily="34" charset="0"/>
              </a:rPr>
            </a:br>
            <a:r>
              <a:rPr lang="en-US" sz="2800" dirty="0">
                <a:solidFill>
                  <a:srgbClr val="002060"/>
                </a:solidFill>
                <a:latin typeface="Tw Cen MT" pitchFamily="34" charset="0"/>
              </a:rPr>
              <a:t>     pale cream or </a:t>
            </a:r>
            <a:br>
              <a:rPr lang="en-US" sz="2800" dirty="0">
                <a:solidFill>
                  <a:srgbClr val="002060"/>
                </a:solidFill>
                <a:latin typeface="Tw Cen MT" pitchFamily="34" charset="0"/>
              </a:rPr>
            </a:br>
            <a:r>
              <a:rPr lang="en-US" sz="2800" dirty="0">
                <a:solidFill>
                  <a:srgbClr val="002060"/>
                </a:solidFill>
                <a:latin typeface="Tw Cen MT" pitchFamily="34" charset="0"/>
              </a:rPr>
              <a:t>     yellow background </a:t>
            </a:r>
            <a:r>
              <a:rPr lang="en-US" sz="1400" dirty="0">
                <a:solidFill>
                  <a:srgbClr val="002060"/>
                </a:solidFill>
                <a:latin typeface="Tw Cen MT" pitchFamily="34" charset="0"/>
              </a:rPr>
              <a:t>(TW </a:t>
            </a:r>
            <a:r>
              <a:rPr lang="en-US" sz="1400" dirty="0" err="1">
                <a:solidFill>
                  <a:srgbClr val="002060"/>
                </a:solidFill>
                <a:latin typeface="Tw Cen MT" pitchFamily="34" charset="0"/>
              </a:rPr>
              <a:t>Cen</a:t>
            </a:r>
            <a:r>
              <a:rPr lang="en-US" sz="1400" dirty="0">
                <a:solidFill>
                  <a:srgbClr val="002060"/>
                </a:solidFill>
                <a:latin typeface="Tw Cen MT" pitchFamily="34" charset="0"/>
              </a:rPr>
              <a:t> MT)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48000" y="5105400"/>
            <a:ext cx="4495800" cy="8787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dirty="0"/>
              <a:t>2.  Gray background is also</a:t>
            </a:r>
            <a:br>
              <a:rPr lang="en-US" sz="2400" dirty="0"/>
            </a:br>
            <a:r>
              <a:rPr lang="en-US" sz="2400" dirty="0"/>
              <a:t>     beneficial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14600" y="1447800"/>
            <a:ext cx="5867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B. Font Size</a:t>
            </a:r>
            <a:br>
              <a:rPr lang="en-US" dirty="0"/>
            </a:br>
            <a:r>
              <a:rPr lang="en-US" dirty="0"/>
              <a:t> 	1.  Larger than 12 pt, and no italics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644650" y="225425"/>
            <a:ext cx="7499350" cy="993775"/>
          </a:xfrm>
        </p:spPr>
        <p:txBody>
          <a:bodyPr>
            <a:normAutofit/>
          </a:bodyPr>
          <a:lstStyle/>
          <a:p>
            <a:r>
              <a:rPr lang="en-US" sz="2800" i="1" dirty="0">
                <a:solidFill>
                  <a:srgbClr val="C00000"/>
                </a:solidFill>
              </a:rPr>
              <a:t>P</a:t>
            </a:r>
            <a:r>
              <a:rPr lang="en-US" sz="2800" dirty="0"/>
              <a:t>rint, cont’d.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78436" y="1185333"/>
            <a:ext cx="5812423" cy="491076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D. Lines and Spacing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      a.1.5 spacing between lines</a:t>
            </a:r>
          </a:p>
          <a:p>
            <a:pPr marL="342900" indent="-342900">
              <a:lnSpc>
                <a:spcPts val="3800"/>
              </a:lnSpc>
            </a:pP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 b. Only 1 space after end punctuation  </a:t>
            </a:r>
            <a:br>
              <a:rPr lang="en-US" sz="2000" dirty="0"/>
            </a:br>
            <a:r>
              <a:rPr lang="en-US" sz="2000" dirty="0"/>
              <a:t>     </a:t>
            </a:r>
            <a:r>
              <a:rPr lang="en-US" dirty="0"/>
              <a:t>(no white rivers)</a:t>
            </a:r>
          </a:p>
          <a:p>
            <a:pPr marL="342900" indent="-342900">
              <a:lnSpc>
                <a:spcPts val="3800"/>
              </a:lnSpc>
            </a:pPr>
            <a:br>
              <a:rPr lang="en-US" sz="2000" dirty="0"/>
            </a:br>
            <a:r>
              <a:rPr lang="en-US" sz="2000" dirty="0"/>
              <a:t> c. Lines for student writing </a:t>
            </a:r>
            <a:br>
              <a:rPr lang="en-US" sz="2000" dirty="0"/>
            </a:br>
            <a:r>
              <a:rPr lang="en-US" sz="2000" dirty="0"/>
              <a:t>     </a:t>
            </a:r>
            <a:r>
              <a:rPr lang="en-US" dirty="0"/>
              <a:t>(after questions, for paragraphs, etc.)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 d. Reduce amount of text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457200"/>
            <a:ext cx="7406640" cy="765282"/>
          </a:xfrm>
        </p:spPr>
        <p:txBody>
          <a:bodyPr>
            <a:normAutofit/>
          </a:bodyPr>
          <a:lstStyle/>
          <a:p>
            <a:r>
              <a:rPr lang="en-US" dirty="0"/>
              <a:t>I. Is this really a problem?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5579"/>
            <a:ext cx="7620000" cy="4267200"/>
          </a:xfrm>
        </p:spPr>
        <p:txBody>
          <a:bodyPr>
            <a:normAutofit fontScale="25000" lnSpcReduction="20000"/>
          </a:bodyPr>
          <a:lstStyle/>
          <a:p>
            <a:r>
              <a:rPr lang="en-US" sz="11200" dirty="0"/>
              <a:t>      1.  General population</a:t>
            </a:r>
            <a:br>
              <a:rPr lang="en-US" sz="11200" dirty="0"/>
            </a:br>
            <a:r>
              <a:rPr lang="en-US" sz="11200" dirty="0"/>
              <a:t> 	</a:t>
            </a:r>
            <a:r>
              <a:rPr lang="en-US" sz="9600" dirty="0"/>
              <a:t>     </a:t>
            </a:r>
            <a:r>
              <a:rPr lang="en-US" sz="9600" i="1" dirty="0"/>
              <a:t>- 15% of the U.S. adult population</a:t>
            </a:r>
            <a:br>
              <a:rPr lang="en-US" sz="1000" i="1" dirty="0"/>
            </a:br>
            <a:r>
              <a:rPr lang="en-US" sz="1000" i="1" dirty="0"/>
              <a:t>                                                                                                                                                    </a:t>
            </a:r>
            <a:r>
              <a:rPr lang="en-US" sz="4400" dirty="0"/>
              <a:t>(U..S. Office of Spec. Ed., 2016)</a:t>
            </a:r>
            <a:br>
              <a:rPr lang="en-US" sz="11200" dirty="0"/>
            </a:br>
            <a:br>
              <a:rPr lang="en-US" sz="11200" dirty="0"/>
            </a:br>
            <a:r>
              <a:rPr lang="en-US" sz="11200" dirty="0"/>
              <a:t>      2.  Adult Ed population</a:t>
            </a:r>
            <a:br>
              <a:rPr lang="en-US" sz="11200" dirty="0"/>
            </a:br>
            <a:r>
              <a:rPr lang="en-US" sz="11200" dirty="0"/>
              <a:t>	     </a:t>
            </a:r>
            <a:r>
              <a:rPr lang="en-US" sz="9600" i="1" dirty="0"/>
              <a:t>-  some estimates as high as 80%</a:t>
            </a:r>
            <a:br>
              <a:rPr lang="en-US" sz="9600" i="1" dirty="0"/>
            </a:br>
            <a:r>
              <a:rPr lang="en-US" sz="1000" dirty="0"/>
              <a:t>                                                                                                                                                     </a:t>
            </a:r>
            <a:r>
              <a:rPr lang="en-US" sz="4400" dirty="0"/>
              <a:t>(Seattle-King County Private Industry Council, 2000)</a:t>
            </a:r>
            <a:br>
              <a:rPr lang="en-US" sz="11200" dirty="0"/>
            </a:br>
            <a:r>
              <a:rPr lang="en-US" sz="11200" dirty="0"/>
              <a:t> 			</a:t>
            </a:r>
            <a:br>
              <a:rPr lang="en-US" sz="11200" dirty="0"/>
            </a:br>
            <a:r>
              <a:rPr lang="en-US" sz="11200" dirty="0"/>
              <a:t>      3.  ESL population</a:t>
            </a:r>
            <a:br>
              <a:rPr lang="en-US" sz="11200" dirty="0"/>
            </a:br>
            <a:r>
              <a:rPr lang="en-US" sz="11200" dirty="0"/>
              <a:t> 	     </a:t>
            </a:r>
            <a:r>
              <a:rPr lang="en-US" sz="9600" i="1" dirty="0"/>
              <a:t>-  most likely not nearly this high</a:t>
            </a:r>
            <a:br>
              <a:rPr lang="en-US" sz="11200" dirty="0"/>
            </a:br>
            <a:br>
              <a:rPr lang="en-US" sz="11200" dirty="0"/>
            </a:br>
            <a:r>
              <a:rPr lang="en-US" sz="11200" dirty="0"/>
              <a:t>   B. Your experience in your classes?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B7D3FA-E16C-4964-9C8E-4871EF785211}"/>
              </a:ext>
            </a:extLst>
          </p:cNvPr>
          <p:cNvSpPr/>
          <p:nvPr/>
        </p:nvSpPr>
        <p:spPr>
          <a:xfrm>
            <a:off x="1676400" y="1222482"/>
            <a:ext cx="2209800" cy="616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A. Statistics: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93E20-95EB-4D99-BC58-E7811F7668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5400" y="419835"/>
            <a:ext cx="2984500" cy="609600"/>
          </a:xfrm>
        </p:spPr>
        <p:txBody>
          <a:bodyPr>
            <a:normAutofit/>
          </a:bodyPr>
          <a:lstStyle/>
          <a:p>
            <a:r>
              <a:rPr lang="en-US" sz="2800" dirty="0"/>
              <a:t>Print Example: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9AF558-BB4F-40E9-A403-33DC8974BC63}"/>
              </a:ext>
            </a:extLst>
          </p:cNvPr>
          <p:cNvSpPr txBox="1"/>
          <p:nvPr/>
        </p:nvSpPr>
        <p:spPr>
          <a:xfrm>
            <a:off x="1967992" y="1283434"/>
            <a:ext cx="6693408" cy="4108817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400" b="1" dirty="0"/>
          </a:p>
          <a:p>
            <a:r>
              <a:rPr lang="en-US" b="1" dirty="0"/>
              <a:t>A. Scrambled Sentence Exercise</a:t>
            </a:r>
            <a:br>
              <a:rPr lang="en-US" b="1" dirty="0"/>
            </a:br>
            <a:br>
              <a:rPr lang="en-US" sz="900" b="1" dirty="0"/>
            </a:br>
            <a:r>
              <a:rPr lang="en-US" sz="900" b="1" dirty="0"/>
              <a:t>         </a:t>
            </a:r>
            <a:r>
              <a:rPr lang="en-US" dirty="0"/>
              <a:t>Arrange the words and punctuation below in the</a:t>
            </a:r>
            <a:br>
              <a:rPr lang="en-US" dirty="0"/>
            </a:br>
            <a:r>
              <a:rPr lang="en-US" dirty="0"/>
              <a:t>     correct order:</a:t>
            </a:r>
            <a:br>
              <a:rPr lang="en-US" dirty="0"/>
            </a:b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? how in many party your are</a:t>
            </a:r>
            <a:br>
              <a:rPr lang="en-US" sz="1600" dirty="0"/>
            </a:br>
            <a:r>
              <a:rPr lang="en-US" sz="1600" dirty="0"/>
              <a:t>    ____________________________________________________________</a:t>
            </a:r>
            <a:br>
              <a:rPr lang="en-US" sz="1600" dirty="0"/>
            </a:br>
            <a:endParaRPr lang="en-US" sz="1600" dirty="0"/>
          </a:p>
          <a:p>
            <a:pPr marL="342900" indent="-342900">
              <a:buAutoNum type="arabicPeriod"/>
            </a:pPr>
            <a:endParaRPr lang="en-US" sz="1600" dirty="0"/>
          </a:p>
          <a:p>
            <a:r>
              <a:rPr lang="en-US" dirty="0"/>
              <a:t>2. ? like a table or a booth would you</a:t>
            </a:r>
            <a:br>
              <a:rPr lang="en-US" dirty="0"/>
            </a:br>
            <a:r>
              <a:rPr lang="en-US" dirty="0"/>
              <a:t> </a:t>
            </a:r>
            <a:br>
              <a:rPr lang="en-US" sz="1600" dirty="0"/>
            </a:br>
            <a:r>
              <a:rPr lang="en-US" sz="1600" dirty="0"/>
              <a:t>     _____________________________________________________________</a:t>
            </a:r>
            <a:endParaRPr lang="en-US" sz="1400" dirty="0"/>
          </a:p>
          <a:p>
            <a:endParaRPr lang="en-US" sz="1400" dirty="0"/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446302-66A6-4839-A7A4-3C37F1317F01}"/>
              </a:ext>
            </a:extLst>
          </p:cNvPr>
          <p:cNvSpPr/>
          <p:nvPr/>
        </p:nvSpPr>
        <p:spPr>
          <a:xfrm>
            <a:off x="1498600" y="1114101"/>
            <a:ext cx="469392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353074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B3730-FFAF-45FE-B026-10299F2370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65250" y="280850"/>
            <a:ext cx="2063750" cy="1237505"/>
          </a:xfrm>
        </p:spPr>
        <p:txBody>
          <a:bodyPr>
            <a:normAutofit/>
          </a:bodyPr>
          <a:lstStyle/>
          <a:p>
            <a:r>
              <a:rPr lang="en-US" sz="2800" dirty="0"/>
              <a:t>Print </a:t>
            </a:r>
            <a:br>
              <a:rPr lang="en-US" sz="2800" dirty="0"/>
            </a:br>
            <a:r>
              <a:rPr lang="en-US" sz="2800" dirty="0"/>
              <a:t>Example: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E8B4C7-D611-4D50-B7DC-C26E334F1FF7}"/>
              </a:ext>
            </a:extLst>
          </p:cNvPr>
          <p:cNvSpPr/>
          <p:nvPr/>
        </p:nvSpPr>
        <p:spPr>
          <a:xfrm>
            <a:off x="4055025" y="663476"/>
            <a:ext cx="4267201" cy="2628220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/>
              <a:t>     Min’s parents and his three brothers live in Vietnam.  Min is sad because Lily can’t see her grand-mother and grandfather.  But his sister and her husband live in Highland Park.  Lily can see her Aunt April and her Uncle Lien.  April and Lien like to visit Lily. 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46E895-0C5F-4E29-A31D-FCB5E3CC4CAD}"/>
              </a:ext>
            </a:extLst>
          </p:cNvPr>
          <p:cNvSpPr/>
          <p:nvPr/>
        </p:nvSpPr>
        <p:spPr>
          <a:xfrm>
            <a:off x="4055024" y="3674108"/>
            <a:ext cx="4267201" cy="2628220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1400" dirty="0"/>
              <a:t>     </a:t>
            </a:r>
            <a:r>
              <a:rPr lang="en-US" dirty="0"/>
              <a:t>Min’s parents and his three brothers live in Vietnam. Min is sad because Lily can’t see her grand-mother and grandfather. But his sister and her husband live in Highland Park. Lily can see her Aunt April and her Uncle Lien. April and Lien like to visit Lily.</a:t>
            </a:r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EC4840-A5F2-4C0D-9CEF-2E0429C8C732}"/>
              </a:ext>
            </a:extLst>
          </p:cNvPr>
          <p:cNvSpPr/>
          <p:nvPr/>
        </p:nvSpPr>
        <p:spPr>
          <a:xfrm flipH="1">
            <a:off x="3000417" y="552637"/>
            <a:ext cx="1054608" cy="375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2793128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498080" cy="1143000"/>
          </a:xfrm>
        </p:spPr>
        <p:txBody>
          <a:bodyPr/>
          <a:lstStyle/>
          <a:p>
            <a:r>
              <a:rPr lang="en-US" dirty="0">
                <a:sym typeface="Wingdings"/>
              </a:rPr>
              <a:t></a:t>
            </a:r>
            <a:r>
              <a:rPr lang="en-US" b="1" i="1" dirty="0">
                <a:solidFill>
                  <a:srgbClr val="C00000"/>
                </a:solidFill>
              </a:rPr>
              <a:t>P</a:t>
            </a:r>
            <a:r>
              <a:rPr lang="en-US" dirty="0"/>
              <a:t>ictures and Graphics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1219200"/>
            <a:ext cx="7239000" cy="535531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      A.  Connect language with drawings, graphs, pictures,</a:t>
            </a:r>
            <a:br>
              <a:rPr lang="en-US" dirty="0"/>
            </a:br>
            <a:r>
              <a:rPr lang="en-US" dirty="0"/>
              <a:t>                  charts, videos, and songs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br>
              <a:rPr lang="en-US" dirty="0"/>
            </a:br>
            <a:endParaRPr lang="en-US" dirty="0"/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6148" name="Picture 4" descr="Image result for simple bar graph"/>
          <p:cNvPicPr>
            <a:picLocks noChangeAspect="1" noChangeArrowheads="1"/>
          </p:cNvPicPr>
          <p:nvPr/>
        </p:nvPicPr>
        <p:blipFill>
          <a:blip r:embed="rId2" cstate="print"/>
          <a:srcRect t="17349"/>
          <a:stretch>
            <a:fillRect/>
          </a:stretch>
        </p:blipFill>
        <p:spPr bwMode="auto">
          <a:xfrm>
            <a:off x="3581400" y="4419600"/>
            <a:ext cx="3718141" cy="1925005"/>
          </a:xfrm>
          <a:prstGeom prst="rect">
            <a:avLst/>
          </a:prstGeom>
          <a:noFill/>
        </p:spPr>
      </p:pic>
      <p:sp>
        <p:nvSpPr>
          <p:cNvPr id="6152" name="AutoShape 8" descr="Image result for what's your favorite color, es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4" name="AutoShape 10" descr="Image result for what's your favorite color, es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6" name="Picture 12" descr="Image result for what's your favorite color, es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209800"/>
            <a:ext cx="3200400" cy="1800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143000"/>
          </a:xfrm>
        </p:spPr>
        <p:txBody>
          <a:bodyPr>
            <a:normAutofit/>
          </a:bodyPr>
          <a:lstStyle/>
          <a:p>
            <a:r>
              <a:rPr lang="en-US" sz="2800" i="1" dirty="0">
                <a:solidFill>
                  <a:srgbClr val="C00000"/>
                </a:solidFill>
              </a:rPr>
              <a:t>P</a:t>
            </a:r>
            <a:r>
              <a:rPr lang="en-US" sz="2800" dirty="0"/>
              <a:t>ictures and Graphics, cont’d.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53533" y="5862702"/>
            <a:ext cx="4038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     https://www.youtube.com/watch?v=fmM9V3OsOPc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2133600"/>
            <a:ext cx="1066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Video: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E1F0616F-6998-4919-9730-9F384D62B9C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7BB7EED4-78C5-4BB3-B0B4-66733BCC2C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156C2EF7-80F1-44FA-8E76-B5F041B16F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>
            <a:extLst>
              <a:ext uri="{FF2B5EF4-FFF2-40B4-BE49-F238E27FC236}">
                <a16:creationId xmlns:a16="http://schemas.microsoft.com/office/drawing/2014/main" id="{A0D36FE6-D178-4144-AD25-39F4410373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60A21B17-3695-4889-ADB3-8AA53BBF36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30052E-57B5-4EA3-8C35-4669ADAB2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1" y="1803567"/>
            <a:ext cx="4906864" cy="276011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E005A05-6F84-44BF-AE09-CF36A73E2866}"/>
              </a:ext>
            </a:extLst>
          </p:cNvPr>
          <p:cNvSpPr txBox="1"/>
          <p:nvPr/>
        </p:nvSpPr>
        <p:spPr>
          <a:xfrm>
            <a:off x="3914776" y="4515790"/>
            <a:ext cx="4190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Colors, </a:t>
            </a:r>
            <a:r>
              <a:rPr lang="en-US" sz="1400" dirty="0"/>
              <a:t>by Rita Simons Santiago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48530" y="758825"/>
            <a:ext cx="2667000" cy="4578350"/>
          </a:xfrm>
        </p:spPr>
        <p:txBody>
          <a:bodyPr>
            <a:noAutofit/>
          </a:bodyPr>
          <a:lstStyle/>
          <a:p>
            <a:br>
              <a:rPr lang="en-US" sz="2800" dirty="0"/>
            </a:br>
            <a:br>
              <a:rPr lang="en-US" sz="2800" dirty="0"/>
            </a:br>
            <a:r>
              <a:rPr lang="en-US" sz="2800" i="1" dirty="0">
                <a:solidFill>
                  <a:srgbClr val="C00000"/>
                </a:solidFill>
              </a:rPr>
              <a:t>P</a:t>
            </a:r>
            <a:r>
              <a:rPr lang="en-US" sz="2800" dirty="0"/>
              <a:t>ictures and </a:t>
            </a:r>
            <a:br>
              <a:rPr lang="en-US" sz="2800" dirty="0"/>
            </a:br>
            <a:r>
              <a:rPr lang="en-US" sz="2800" dirty="0"/>
              <a:t>Graphics, cont’d.</a:t>
            </a:r>
            <a:br>
              <a:rPr lang="en-US" sz="2800" dirty="0"/>
            </a:br>
            <a:r>
              <a:rPr lang="en-US" sz="2800" dirty="0"/>
              <a:t>    </a:t>
            </a:r>
            <a:br>
              <a:rPr lang="en-US" sz="2800" dirty="0"/>
            </a:br>
            <a:r>
              <a:rPr lang="en-US" sz="2800" dirty="0"/>
              <a:t>    </a:t>
            </a:r>
            <a:r>
              <a:rPr lang="en-US" sz="2000" dirty="0">
                <a:solidFill>
                  <a:schemeClr val="tx1"/>
                </a:solidFill>
              </a:rPr>
              <a:t>B. Use graphic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           organizers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           and mind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           maps</a:t>
            </a: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  </a:t>
            </a:r>
            <a:br>
              <a:rPr lang="en-US" sz="1800" dirty="0">
                <a:solidFill>
                  <a:schemeClr val="tx1"/>
                </a:solidFill>
              </a:rPr>
            </a:br>
            <a:br>
              <a:rPr lang="en-US" sz="1800" dirty="0">
                <a:solidFill>
                  <a:schemeClr val="tx1"/>
                </a:solidFill>
              </a:rPr>
            </a:br>
            <a:r>
              <a:rPr lang="en-US" sz="1800" dirty="0">
                <a:solidFill>
                  <a:schemeClr val="tx1"/>
                </a:solidFill>
              </a:rPr>
              <a:t>      </a:t>
            </a:r>
            <a:r>
              <a:rPr lang="en-US" sz="2000" dirty="0">
                <a:solidFill>
                  <a:schemeClr val="tx1"/>
                </a:solidFill>
              </a:rPr>
              <a:t>C. Use color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           strategically</a:t>
            </a:r>
            <a:br>
              <a:rPr lang="en-US" sz="1800" dirty="0">
                <a:solidFill>
                  <a:schemeClr val="tx1"/>
                </a:solidFill>
              </a:rPr>
            </a:br>
            <a:br>
              <a:rPr lang="en-US" sz="2800" dirty="0"/>
            </a:br>
            <a:endParaRPr lang="en-US" sz="28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993358C-4E21-49CD-A5B9-FA29F3B06E37}"/>
              </a:ext>
            </a:extLst>
          </p:cNvPr>
          <p:cNvSpPr/>
          <p:nvPr/>
        </p:nvSpPr>
        <p:spPr>
          <a:xfrm>
            <a:off x="5014380" y="824846"/>
            <a:ext cx="1066800" cy="10668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Dairy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356A38B-B3C9-4737-A32F-75BB31B146EC}"/>
              </a:ext>
            </a:extLst>
          </p:cNvPr>
          <p:cNvSpPr/>
          <p:nvPr/>
        </p:nvSpPr>
        <p:spPr>
          <a:xfrm>
            <a:off x="4576762" y="2590800"/>
            <a:ext cx="10668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accent1">
                    <a:lumMod val="75000"/>
                  </a:schemeClr>
                </a:solidFill>
              </a:rPr>
              <a:t>Vege-tables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B4D18EA-00C5-4706-A1E8-32A0C3C4A8F0}"/>
              </a:ext>
            </a:extLst>
          </p:cNvPr>
          <p:cNvSpPr/>
          <p:nvPr/>
        </p:nvSpPr>
        <p:spPr>
          <a:xfrm>
            <a:off x="6962421" y="866619"/>
            <a:ext cx="1066799" cy="1066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Fruit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9C943D-998E-4570-A494-261B39D9D4EC}"/>
              </a:ext>
            </a:extLst>
          </p:cNvPr>
          <p:cNvSpPr/>
          <p:nvPr/>
        </p:nvSpPr>
        <p:spPr>
          <a:xfrm>
            <a:off x="7315199" y="2590800"/>
            <a:ext cx="1066798" cy="1066800"/>
          </a:xfrm>
          <a:prstGeom prst="ellipse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663300"/>
                </a:solidFill>
              </a:rPr>
              <a:t>Grains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AAFCFE6-A64D-48B3-BDAD-F4B838587FB5}"/>
              </a:ext>
            </a:extLst>
          </p:cNvPr>
          <p:cNvSpPr/>
          <p:nvPr/>
        </p:nvSpPr>
        <p:spPr>
          <a:xfrm>
            <a:off x="5972174" y="3552826"/>
            <a:ext cx="1066798" cy="106680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7030A0"/>
                </a:solidFill>
              </a:rPr>
              <a:t>Proteins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3ED781B-3624-4CAD-8C9F-53BF87490A1D}"/>
              </a:ext>
            </a:extLst>
          </p:cNvPr>
          <p:cNvSpPr/>
          <p:nvPr/>
        </p:nvSpPr>
        <p:spPr>
          <a:xfrm>
            <a:off x="5972174" y="2057400"/>
            <a:ext cx="1038225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Food Groups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A6AC41-0191-4E6D-93EB-6A92656CC73D}"/>
              </a:ext>
            </a:extLst>
          </p:cNvPr>
          <p:cNvCxnSpPr>
            <a:endCxn id="10" idx="1"/>
          </p:cNvCxnSpPr>
          <p:nvPr/>
        </p:nvCxnSpPr>
        <p:spPr>
          <a:xfrm>
            <a:off x="5791200" y="1828800"/>
            <a:ext cx="333019" cy="384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9DD306-41E5-44DE-AEAC-E98C6F0762F2}"/>
              </a:ext>
            </a:extLst>
          </p:cNvPr>
          <p:cNvCxnSpPr>
            <a:cxnSpLocks/>
          </p:cNvCxnSpPr>
          <p:nvPr/>
        </p:nvCxnSpPr>
        <p:spPr>
          <a:xfrm flipH="1">
            <a:off x="6872106" y="1874355"/>
            <a:ext cx="304446" cy="308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14AFF41-06EB-4783-BDE0-B731DB8C3FB0}"/>
              </a:ext>
            </a:extLst>
          </p:cNvPr>
          <p:cNvCxnSpPr/>
          <p:nvPr/>
        </p:nvCxnSpPr>
        <p:spPr>
          <a:xfrm flipV="1">
            <a:off x="5629275" y="2819400"/>
            <a:ext cx="390525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40C3622-885D-417B-A988-2EB351B4B8DF}"/>
              </a:ext>
            </a:extLst>
          </p:cNvPr>
          <p:cNvCxnSpPr>
            <a:cxnSpLocks/>
          </p:cNvCxnSpPr>
          <p:nvPr/>
        </p:nvCxnSpPr>
        <p:spPr>
          <a:xfrm flipH="1" flipV="1">
            <a:off x="6981827" y="2737014"/>
            <a:ext cx="371471" cy="1966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606E48-5FE3-4002-B953-9567D5471368}"/>
              </a:ext>
            </a:extLst>
          </p:cNvPr>
          <p:cNvCxnSpPr>
            <a:stCxn id="9" idx="0"/>
            <a:endCxn id="10" idx="4"/>
          </p:cNvCxnSpPr>
          <p:nvPr/>
        </p:nvCxnSpPr>
        <p:spPr>
          <a:xfrm flipH="1" flipV="1">
            <a:off x="6491287" y="3124200"/>
            <a:ext cx="14286" cy="4286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Image result for strawberries clipart">
            <a:extLst>
              <a:ext uri="{FF2B5EF4-FFF2-40B4-BE49-F238E27FC236}">
                <a16:creationId xmlns:a16="http://schemas.microsoft.com/office/drawing/2014/main" id="{ABC57584-8BD1-485B-907C-E5611653F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848" y="1111846"/>
            <a:ext cx="494006" cy="35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loaf of bread clipart. free">
            <a:extLst>
              <a:ext uri="{FF2B5EF4-FFF2-40B4-BE49-F238E27FC236}">
                <a16:creationId xmlns:a16="http://schemas.microsoft.com/office/drawing/2014/main" id="{348751A9-F147-4AD7-B155-49B0B8B33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855" y="1974523"/>
            <a:ext cx="695859" cy="52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arrots clipart. free">
            <a:extLst>
              <a:ext uri="{FF2B5EF4-FFF2-40B4-BE49-F238E27FC236}">
                <a16:creationId xmlns:a16="http://schemas.microsoft.com/office/drawing/2014/main" id="{692B6606-D6E8-4774-B65E-3077A1EC57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" t="11030" r="-718" b="14781"/>
          <a:stretch/>
        </p:blipFill>
        <p:spPr bwMode="auto">
          <a:xfrm>
            <a:off x="4827770" y="3679498"/>
            <a:ext cx="860064" cy="46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chicken, beef, and fish clipart. free">
            <a:extLst>
              <a:ext uri="{FF2B5EF4-FFF2-40B4-BE49-F238E27FC236}">
                <a16:creationId xmlns:a16="http://schemas.microsoft.com/office/drawing/2014/main" id="{95794FD8-E530-4AB2-932A-047E24819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2" y="3781581"/>
            <a:ext cx="581024" cy="60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yogurt clipart. free">
            <a:extLst>
              <a:ext uri="{FF2B5EF4-FFF2-40B4-BE49-F238E27FC236}">
                <a16:creationId xmlns:a16="http://schemas.microsoft.com/office/drawing/2014/main" id="{62763DA3-C2D0-42E9-8F1F-4039EC9C4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9" t="25423" r="29991"/>
          <a:stretch/>
        </p:blipFill>
        <p:spPr bwMode="auto">
          <a:xfrm>
            <a:off x="4744950" y="1828809"/>
            <a:ext cx="478272" cy="5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46238" y="0"/>
            <a:ext cx="7497762" cy="884238"/>
          </a:xfrm>
        </p:spPr>
        <p:txBody>
          <a:bodyPr>
            <a:normAutofit/>
          </a:bodyPr>
          <a:lstStyle/>
          <a:p>
            <a:r>
              <a:rPr lang="en-US" sz="2800" i="1" dirty="0">
                <a:solidFill>
                  <a:srgbClr val="C00000"/>
                </a:solidFill>
              </a:rPr>
              <a:t>P</a:t>
            </a:r>
            <a:r>
              <a:rPr lang="en-US" sz="2800" dirty="0"/>
              <a:t>ictures and Graphics, cont’d</a:t>
            </a:r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l="3453" t="3542" r="3453" b="3542"/>
          <a:stretch>
            <a:fillRect/>
          </a:stretch>
        </p:blipFill>
        <p:spPr bwMode="auto">
          <a:xfrm>
            <a:off x="1600200" y="883920"/>
            <a:ext cx="6666933" cy="4836795"/>
          </a:xfrm>
          <a:prstGeom prst="rect">
            <a:avLst/>
          </a:prstGeom>
          <a:noFill/>
          <a:ln cmpd="sng">
            <a:solidFill>
              <a:schemeClr val="bg1">
                <a:lumMod val="75000"/>
              </a:schemeClr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90FF5B2-1489-4C2A-9C40-194BF8AAA8B0}"/>
              </a:ext>
            </a:extLst>
          </p:cNvPr>
          <p:cNvSpPr/>
          <p:nvPr/>
        </p:nvSpPr>
        <p:spPr>
          <a:xfrm>
            <a:off x="4864176" y="5974080"/>
            <a:ext cx="3429000" cy="252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http://edtechpicks.org/2017/03/text-2-mind-map/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097280"/>
          </a:xfrm>
        </p:spPr>
        <p:txBody>
          <a:bodyPr>
            <a:normAutofit fontScale="90000"/>
          </a:bodyPr>
          <a:lstStyle/>
          <a:p>
            <a:r>
              <a:rPr lang="en-US" dirty="0">
                <a:sym typeface="Wingdings"/>
              </a:rPr>
              <a:t></a:t>
            </a:r>
            <a:r>
              <a:rPr lang="en-US" b="1" i="1" dirty="0">
                <a:solidFill>
                  <a:srgbClr val="C00000"/>
                </a:solidFill>
              </a:rPr>
              <a:t>P</a:t>
            </a:r>
            <a:r>
              <a:rPr lang="en-US" dirty="0"/>
              <a:t>atience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1066800"/>
            <a:ext cx="6629400" cy="49859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/>
              <a:t>     </a:t>
            </a:r>
            <a:r>
              <a:rPr lang="en-US" sz="2400" dirty="0"/>
              <a:t>A. Speed of speech</a:t>
            </a:r>
            <a:br>
              <a:rPr lang="en-US" sz="2000" dirty="0"/>
            </a:br>
            <a:br>
              <a:rPr lang="en-US" sz="2000" dirty="0"/>
            </a:br>
            <a:r>
              <a:rPr lang="en-US" sz="2400" dirty="0"/>
              <a:t>B. Wait time</a:t>
            </a:r>
            <a:br>
              <a:rPr lang="en-US" sz="2000" dirty="0"/>
            </a:br>
            <a:br>
              <a:rPr lang="en-US" sz="2000" dirty="0"/>
            </a:br>
            <a:r>
              <a:rPr lang="en-US" sz="2400" dirty="0"/>
              <a:t>C. Gestures</a:t>
            </a:r>
            <a:br>
              <a:rPr lang="en-US" sz="2000" dirty="0"/>
            </a:br>
            <a:r>
              <a:rPr lang="en-US" sz="2000" dirty="0"/>
              <a:t>      </a:t>
            </a:r>
            <a:br>
              <a:rPr lang="en-US" sz="2000" dirty="0"/>
            </a:br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400" dirty="0"/>
              <a:t>D. Directions</a:t>
            </a:r>
            <a:br>
              <a:rPr lang="en-US" dirty="0"/>
            </a:br>
            <a:endParaRPr lang="en-US" dirty="0"/>
          </a:p>
        </p:txBody>
      </p:sp>
      <p:pic>
        <p:nvPicPr>
          <p:cNvPr id="5122" name="Picture 2" descr="Image result for teacher pointing at student's book"/>
          <p:cNvPicPr>
            <a:picLocks noChangeAspect="1" noChangeArrowheads="1"/>
          </p:cNvPicPr>
          <p:nvPr/>
        </p:nvPicPr>
        <p:blipFill>
          <a:blip r:embed="rId2" cstate="print"/>
          <a:srcRect l="5373" t="6400" r="10746" b="6400"/>
          <a:stretch>
            <a:fillRect/>
          </a:stretch>
        </p:blipFill>
        <p:spPr bwMode="auto">
          <a:xfrm>
            <a:off x="5105400" y="3124200"/>
            <a:ext cx="2483681" cy="1926952"/>
          </a:xfrm>
          <a:prstGeom prst="rect">
            <a:avLst/>
          </a:prstGeom>
          <a:noFill/>
        </p:spPr>
      </p:pic>
      <p:pic>
        <p:nvPicPr>
          <p:cNvPr id="5124" name="Picture 4" descr="Image result for teacher pointing to ears to listen"/>
          <p:cNvPicPr>
            <a:picLocks noChangeAspect="1" noChangeArrowheads="1"/>
          </p:cNvPicPr>
          <p:nvPr/>
        </p:nvPicPr>
        <p:blipFill>
          <a:blip r:embed="rId3" cstate="print"/>
          <a:srcRect r="31579"/>
          <a:stretch>
            <a:fillRect/>
          </a:stretch>
        </p:blipFill>
        <p:spPr bwMode="auto">
          <a:xfrm>
            <a:off x="2743200" y="3429000"/>
            <a:ext cx="1455050" cy="1419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Wingdings"/>
              </a:rPr>
              <a:t></a:t>
            </a:r>
            <a:r>
              <a:rPr lang="en-US" b="1" i="1" dirty="0">
                <a:solidFill>
                  <a:srgbClr val="C00000"/>
                </a:solidFill>
              </a:rPr>
              <a:t>P</a:t>
            </a:r>
            <a:r>
              <a:rPr lang="en-US" dirty="0"/>
              <a:t>hysical Movement</a:t>
            </a:r>
            <a:br>
              <a:rPr lang="en-US" dirty="0"/>
            </a:b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362200" y="1219200"/>
            <a:ext cx="5791200" cy="46166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A. Manipulatives </a:t>
            </a:r>
            <a:br>
              <a:rPr lang="en-US" sz="2800" dirty="0"/>
            </a:br>
            <a:r>
              <a:rPr lang="en-US" sz="2800" dirty="0"/>
              <a:t> </a:t>
            </a:r>
            <a:br>
              <a:rPr lang="en-US" sz="2800" dirty="0"/>
            </a:br>
            <a:r>
              <a:rPr lang="en-US" sz="2400" dirty="0"/>
              <a:t>B.  Respond with physical movement </a:t>
            </a:r>
            <a:br>
              <a:rPr lang="en-US" sz="2800" dirty="0"/>
            </a:br>
            <a:r>
              <a:rPr lang="en-US" sz="2800" dirty="0"/>
              <a:t> </a:t>
            </a:r>
            <a:br>
              <a:rPr lang="en-US" sz="2800" dirty="0"/>
            </a:br>
            <a:r>
              <a:rPr lang="en-US" sz="2400" dirty="0"/>
              <a:t>C. Charades </a:t>
            </a:r>
            <a:br>
              <a:rPr lang="en-US" sz="2800" dirty="0"/>
            </a:br>
            <a:br>
              <a:rPr lang="en-US" sz="2800" dirty="0"/>
            </a:br>
            <a:r>
              <a:rPr lang="en-US" sz="2400" dirty="0"/>
              <a:t>D. Art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E.  Recitation with rhythm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F.  Additional physical activities </a:t>
            </a:r>
            <a:br>
              <a:rPr lang="en-US" sz="2400" dirty="0"/>
            </a:b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774FF-FD18-4D1D-AD41-B1579BAD90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Pronunciation practice example: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1F5097-29B1-494F-AE42-722315F29419}"/>
              </a:ext>
            </a:extLst>
          </p:cNvPr>
          <p:cNvSpPr/>
          <p:nvPr/>
        </p:nvSpPr>
        <p:spPr>
          <a:xfrm>
            <a:off x="2286000" y="1295400"/>
            <a:ext cx="5181600" cy="3840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A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A. Rubber bands or tied elastic</a:t>
            </a:r>
            <a:br>
              <a:rPr lang="en-US" sz="2000" dirty="0">
                <a:solidFill>
                  <a:schemeClr val="tx1"/>
                </a:solidFill>
              </a:rPr>
            </a:b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 	1. Stretch for each syllable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    </a:t>
            </a:r>
            <a:r>
              <a:rPr lang="en-US" sz="2000" dirty="0">
                <a:solidFill>
                  <a:schemeClr val="tx1"/>
                </a:solidFill>
              </a:rPr>
              <a:t>Words: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 		</a:t>
            </a:r>
            <a:r>
              <a:rPr lang="en-US" sz="2000" b="1" dirty="0">
                <a:solidFill>
                  <a:schemeClr val="tx1"/>
                </a:solidFill>
              </a:rPr>
              <a:t>refrigerator</a:t>
            </a:r>
            <a:br>
              <a:rPr lang="en-US" sz="2000" dirty="0">
                <a:solidFill>
                  <a:schemeClr val="tx1"/>
                </a:solidFill>
              </a:rPr>
            </a:b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 		</a:t>
            </a:r>
            <a:r>
              <a:rPr lang="en-US" sz="2000" b="1" dirty="0">
                <a:solidFill>
                  <a:schemeClr val="tx1"/>
                </a:solidFill>
              </a:rPr>
              <a:t>stomachache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710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Wingdings"/>
              </a:rPr>
              <a:t>Discussion/Questions</a:t>
            </a:r>
            <a:endParaRPr lang="en-US" dirty="0"/>
          </a:p>
        </p:txBody>
      </p:sp>
      <p:pic>
        <p:nvPicPr>
          <p:cNvPr id="1030" name="Picture 6" descr="Image result for discussion">
            <a:extLst>
              <a:ext uri="{FF2B5EF4-FFF2-40B4-BE49-F238E27FC236}">
                <a16:creationId xmlns:a16="http://schemas.microsoft.com/office/drawing/2014/main" id="{E520364F-78B5-4D18-9A6A-645E56F55E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67"/>
          <a:stretch/>
        </p:blipFill>
        <p:spPr bwMode="auto">
          <a:xfrm>
            <a:off x="3276600" y="2057400"/>
            <a:ext cx="3657600" cy="115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discussion">
            <a:extLst>
              <a:ext uri="{FF2B5EF4-FFF2-40B4-BE49-F238E27FC236}">
                <a16:creationId xmlns:a16="http://schemas.microsoft.com/office/drawing/2014/main" id="{CC7719CE-A6A9-4D09-A394-E77F51E61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429000"/>
            <a:ext cx="3352800" cy="133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 </a:t>
            </a:r>
            <a:r>
              <a:rPr lang="en-US" sz="4400" dirty="0"/>
              <a:t>II.  Possible reasons for </a:t>
            </a:r>
            <a:br>
              <a:rPr lang="en-US" sz="4400" dirty="0"/>
            </a:br>
            <a:r>
              <a:rPr lang="en-US" sz="4400" dirty="0"/>
              <a:t>      suspecting SLNs 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 	</a:t>
            </a:r>
          </a:p>
          <a:p>
            <a:pPr>
              <a:buNone/>
            </a:pPr>
            <a:r>
              <a:rPr lang="en-US" dirty="0"/>
              <a:t> 	  - education level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- poor study habits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- L</a:t>
            </a:r>
            <a:r>
              <a:rPr lang="en-US" baseline="-25000" dirty="0"/>
              <a:t>1</a:t>
            </a:r>
            <a:r>
              <a:rPr lang="en-US" dirty="0"/>
              <a:t> interference </a:t>
            </a:r>
            <a:br>
              <a:rPr lang="en-US" dirty="0"/>
            </a:br>
            <a:r>
              <a:rPr lang="en-US" dirty="0"/>
              <a:t>    (esp. if non-Roman alphabet)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- stress or trauma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VI.  Change can occur!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7400" y="5410200"/>
            <a:ext cx="2590800" cy="2286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www.bodiesofevidence.com</a:t>
            </a:r>
          </a:p>
        </p:txBody>
      </p:sp>
      <p:pic>
        <p:nvPicPr>
          <p:cNvPr id="7172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828800" y="1828800"/>
            <a:ext cx="3241021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 rot="20689269">
            <a:off x="5198935" y="2591831"/>
            <a:ext cx="3581400" cy="609600"/>
          </a:xfrm>
          <a:prstGeom prst="rect">
            <a:avLst/>
          </a:prstGeom>
          <a:solidFill>
            <a:srgbClr val="22DC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FF99"/>
                </a:solidFill>
                <a:latin typeface="MV Boli" pitchFamily="2" charset="0"/>
                <a:ea typeface="Tahoma" pitchFamily="34" charset="0"/>
                <a:cs typeface="MV Boli" pitchFamily="2" charset="0"/>
              </a:rPr>
              <a:t>Neuro</a:t>
            </a:r>
            <a:r>
              <a:rPr lang="en-US" sz="3600" dirty="0" err="1">
                <a:solidFill>
                  <a:srgbClr val="0070C0"/>
                </a:solidFill>
                <a:latin typeface="MV Boli" pitchFamily="2" charset="0"/>
                <a:ea typeface="Tahoma" pitchFamily="34" charset="0"/>
                <a:cs typeface="MV Boli" pitchFamily="2" charset="0"/>
              </a:rPr>
              <a:t>plasticity</a:t>
            </a:r>
            <a:endParaRPr lang="en-US" sz="3600" dirty="0">
              <a:solidFill>
                <a:srgbClr val="0070C0"/>
              </a:solidFill>
              <a:latin typeface="MV Boli" pitchFamily="2" charset="0"/>
              <a:ea typeface="Tahoma" pitchFamily="34" charset="0"/>
              <a:cs typeface="MV Boli" pitchFamily="2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>
            <a:off x="1322917" y="328136"/>
            <a:ext cx="7407275" cy="765175"/>
          </a:xfrm>
        </p:spPr>
        <p:txBody>
          <a:bodyPr/>
          <a:lstStyle/>
          <a:p>
            <a:r>
              <a:rPr lang="en-US" dirty="0"/>
              <a:t>Resources: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4294967295"/>
          </p:nvPr>
        </p:nvSpPr>
        <p:spPr>
          <a:xfrm>
            <a:off x="1401762" y="1078345"/>
            <a:ext cx="7407275" cy="1828800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en-US" sz="1400" dirty="0">
                <a:hlinkClick r:id="rId2"/>
              </a:rPr>
              <a:t>http://positivelydyslexic.co.nz/what-is-dyslexia/adult-dyslexia/adult-common-characteristics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>
                <a:hlinkClick r:id="rId3"/>
              </a:rPr>
              <a:t>http://teacherlingo.com/resources/items/learning-the-five-food-groups.aspx</a:t>
            </a:r>
            <a:r>
              <a:rPr lang="en-US" sz="1400" dirty="0"/>
              <a:t> (Five food groups graphic organizer)</a:t>
            </a:r>
            <a:br>
              <a:rPr lang="en-US" sz="1400" dirty="0"/>
            </a:br>
            <a:br>
              <a:rPr lang="en-US" sz="1400" dirty="0"/>
            </a:br>
            <a:r>
              <a:rPr lang="en-US" sz="1400" dirty="0"/>
              <a:t>http://rainbird.ai/user-guide/2-an-introduction-to-knowledge-mapping/  (mind map)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2895600"/>
            <a:ext cx="7162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http://atwork.settlement.org/downloads/linc/LnksLrn.pdf</a:t>
            </a:r>
            <a:r>
              <a:rPr lang="en-US" sz="1400" dirty="0"/>
              <a:t> </a:t>
            </a:r>
            <a:br>
              <a:rPr lang="en-US" sz="1400" dirty="0"/>
            </a:br>
            <a:r>
              <a:rPr lang="en-US" sz="1400" dirty="0"/>
              <a:t>a manual linking second language learning, literacy, and language learning. </a:t>
            </a:r>
            <a:br>
              <a:rPr lang="en-US" sz="1400" dirty="0"/>
            </a:br>
            <a:r>
              <a:rPr lang="en-US" sz="1400" dirty="0"/>
              <a:t>P. </a:t>
            </a:r>
            <a:r>
              <a:rPr lang="en-US" sz="1400" dirty="0" err="1"/>
              <a:t>Hatt</a:t>
            </a:r>
            <a:r>
              <a:rPr lang="en-US" sz="1400" dirty="0"/>
              <a:t>, Eva Nichols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0" y="3690614"/>
            <a:ext cx="6781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http://www.ldonline.org/article/8765/</a:t>
            </a:r>
            <a:r>
              <a:rPr lang="en-US" sz="1400" dirty="0"/>
              <a:t> A Guide to Learning Disabilities for the ESL Classroom Practitioner, </a:t>
            </a:r>
            <a:r>
              <a:rPr lang="en-US" sz="1400" i="1" dirty="0"/>
              <a:t>TESL-Electronic Journal, Vol. 1 No. 1, April 1994.  Christine Root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1524000" y="441960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6"/>
              </a:rPr>
              <a:t>http://www.teslontario.org/uploads/research/ESLLDStrategies.pdf</a:t>
            </a:r>
            <a:r>
              <a:rPr lang="en-US" sz="1400" dirty="0"/>
              <a:t>.  Assessing Learning Disabilities in ESL.  Pirie Pearl. (teacher from the TESL Ottawa Affiliate)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24000" y="4953000"/>
            <a:ext cx="7498080" cy="762000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7"/>
              </a:rPr>
              <a:t>https://files.eric.ed.gov/fulltext/ED401687.pdf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The Adult ESL Literacy Student and Learning Disabilities. National Adult Literacy and Learning Disabilities Center.  Fall, 1996.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0" y="5638800"/>
            <a:ext cx="6934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8"/>
              </a:rPr>
              <a:t>https://listn.tutela.ca/wp-content/uploads/newsletter_fall09_learning.pdf</a:t>
            </a:r>
            <a:r>
              <a:rPr lang="en-US" sz="1400" dirty="0"/>
              <a:t>.  Bow Valley College Learning Disabilities Checklist.  Bow Valley College, Calgary, AB, Canada.  Fall, 2009.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62467"/>
            <a:ext cx="749935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Resources, cont’d.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1143000" y="4575736"/>
            <a:ext cx="7497762" cy="838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/>
              <a:t>   </a:t>
            </a:r>
            <a:r>
              <a:rPr lang="en-US" sz="1500" dirty="0">
                <a:hlinkClick r:id="rId2"/>
              </a:rPr>
              <a:t>https://www.slideshare.net/MELEdConference/rowekampthe-changing-iep-student-understanding-learning-issues-beyond-the-language</a:t>
            </a:r>
            <a:r>
              <a:rPr lang="en-US" sz="1500" dirty="0"/>
              <a:t>.  Slide presentation.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1143000"/>
            <a:ext cx="6934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https://www.ericdigests.org/2001-2/esl.html</a:t>
            </a:r>
            <a:r>
              <a:rPr lang="en-US" sz="1400" dirty="0"/>
              <a:t>.  ESL Instruction and Adults with Learning with Learning Disabilities.  R. Schwartz, American University, Washington, D.C.  Lynda Terrill, National Center for ESL Literacy Education.  June, 2000.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2057400"/>
            <a:ext cx="6934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4"/>
              </a:rPr>
              <a:t>https://www.atesl.ca/resources/resource-library/language-learning-for-everyone-a-resource-manual-for-teachers-with-struggling-english-language-learners/</a:t>
            </a:r>
            <a:r>
              <a:rPr lang="en-US" sz="1400" dirty="0"/>
              <a:t>.  Calgary Immigrant Women’s Association.  2013. Three main points:  observe, understand, support.  Also, case studies.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0" y="3048000"/>
            <a:ext cx="6477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http://www.disabilityissues.ca/english/Link_docs/DeltaScreener-June%202011%20(NonFillable).pdf</a:t>
            </a:r>
            <a:r>
              <a:rPr lang="en-US" sz="1400" dirty="0"/>
              <a:t>.  Tool used in Canada for determining if adult students may have learning disabilities.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0" y="3810000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6"/>
              </a:rPr>
              <a:t>https://en.islcollective.com</a:t>
            </a:r>
            <a:r>
              <a:rPr lang="en-US" sz="1400" dirty="0"/>
              <a:t>.  Good general resource for worksheets, and for students with special educational needs, learning difficulties, e.g. dyslexia. Note:  it is British, and also, many options may need existing graphics to be replaced with age-appropriate graphics.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0" y="548640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7"/>
              </a:rPr>
              <a:t>http://tutoringduluth.com</a:t>
            </a:r>
            <a:r>
              <a:rPr lang="en-US" sz="1400" dirty="0"/>
              <a:t>.  Good information about current research on dyslexia and related challenges.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Image result for dyslexia mind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85800"/>
            <a:ext cx="7558714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Image result for dysgraphia mind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81000"/>
            <a:ext cx="77216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6" descr="Image result for dyscalculia mind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09600"/>
            <a:ext cx="7498404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dysgraphia mind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572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9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143000"/>
          </a:xfrm>
        </p:spPr>
        <p:txBody>
          <a:bodyPr>
            <a:noAutofit/>
          </a:bodyPr>
          <a:lstStyle/>
          <a:p>
            <a:r>
              <a:rPr lang="en-US" sz="2400" dirty="0"/>
              <a:t>    II.  Possible reasons for suspecting SLNs, cont’d.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44650" y="1447800"/>
            <a:ext cx="749935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 	  - age, physical health, diet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- external problems </a:t>
            </a:r>
            <a:br>
              <a:rPr lang="en-US" dirty="0"/>
            </a:br>
            <a:r>
              <a:rPr lang="en-US" dirty="0"/>
              <a:t>    (work, health, family)</a:t>
            </a:r>
            <a:br>
              <a:rPr lang="en-US" dirty="0"/>
            </a:br>
            <a:endParaRPr lang="en-US" dirty="0"/>
          </a:p>
          <a:p>
            <a:pPr>
              <a:buNone/>
            </a:pPr>
            <a:r>
              <a:rPr lang="en-US" dirty="0"/>
              <a:t> 	  - irregular attendance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- little practice outside the </a:t>
            </a:r>
            <a:br>
              <a:rPr lang="en-US" dirty="0"/>
            </a:br>
            <a:r>
              <a:rPr lang="en-US" dirty="0"/>
              <a:t>    classroom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III. Overview of </a:t>
            </a:r>
            <a:br>
              <a:rPr lang="en-US" dirty="0"/>
            </a:br>
            <a:r>
              <a:rPr lang="en-US" dirty="0"/>
              <a:t>    Learning Challenges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6324600"/>
            <a:ext cx="381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                  </a:t>
            </a:r>
            <a:r>
              <a:rPr lang="en-US" sz="800" dirty="0"/>
              <a:t>Learning Disabilities Association of America, 2018   </a:t>
            </a:r>
            <a:endParaRPr lang="en-US" sz="11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12708974"/>
              </p:ext>
            </p:extLst>
          </p:nvPr>
        </p:nvGraphicFramePr>
        <p:xfrm>
          <a:off x="1453444" y="1511300"/>
          <a:ext cx="7239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3000" y="228600"/>
            <a:ext cx="723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/>
              <a:t>                A. Dyslexia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        	</a:t>
            </a:r>
            <a:r>
              <a:rPr lang="en-US" dirty="0">
                <a:sym typeface="Wingdings"/>
              </a:rPr>
              <a:t> </a:t>
            </a:r>
            <a:r>
              <a:rPr lang="en-US" dirty="0"/>
              <a:t>reading and language-based processing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16386" name="Picture 2" descr="Image result for dyslex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1905000"/>
            <a:ext cx="4572000" cy="2881099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600CA1F-4B52-4F27-ACA1-5F4AEC59E224}"/>
              </a:ext>
            </a:extLst>
          </p:cNvPr>
          <p:cNvSpPr/>
          <p:nvPr/>
        </p:nvSpPr>
        <p:spPr>
          <a:xfrm>
            <a:off x="7010400" y="5867400"/>
            <a:ext cx="667170" cy="2154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</a:rPr>
              <a:t>LDA, 2018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0" y="152400"/>
            <a:ext cx="662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       B.  Dysgraphia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        		</a:t>
            </a:r>
            <a:r>
              <a:rPr lang="en-US" dirty="0">
                <a:sym typeface="Wingdings"/>
              </a:rPr>
              <a:t> </a:t>
            </a:r>
            <a:r>
              <a:rPr lang="en-US" dirty="0"/>
              <a:t>handwriting ability and fine motor skills   </a:t>
            </a:r>
            <a:br>
              <a:rPr lang="en-US" sz="1050" dirty="0"/>
            </a:br>
            <a:r>
              <a:rPr lang="en-US" sz="1050" dirty="0"/>
              <a:t>                                                                                                                           </a:t>
            </a:r>
            <a:r>
              <a:rPr lang="en-US" dirty="0"/>
              <a:t>         </a:t>
            </a:r>
          </a:p>
        </p:txBody>
      </p:sp>
      <p:sp>
        <p:nvSpPr>
          <p:cNvPr id="14338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0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2" name="AutoShape 6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44" name="AutoShape 8" descr="https://static.wixstatic.com/media/863b88_c8914510c5fe40a9b932f45cbf0cbfd4.jpg/v1/fill/w_630,h_473,al_c,q_80,usm_0.66_1.00_0.01/863b88_c8914510c5fe40a9b932f45cbf0cbfd4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6" name="Picture 10" descr="Image result for dysgraphia writ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4700" y="1332973"/>
            <a:ext cx="3048000" cy="4409439"/>
          </a:xfrm>
          <a:prstGeom prst="rect">
            <a:avLst/>
          </a:prstGeom>
          <a:noFill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10F32D1-E191-47E4-914A-95560075DE6A}"/>
              </a:ext>
            </a:extLst>
          </p:cNvPr>
          <p:cNvSpPr/>
          <p:nvPr/>
        </p:nvSpPr>
        <p:spPr>
          <a:xfrm>
            <a:off x="7010400" y="5867400"/>
            <a:ext cx="667170" cy="2154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</a:rPr>
              <a:t>LDA, 2018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1600" y="228600"/>
            <a:ext cx="723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dirty="0"/>
              <a:t>             C. Dyscalculia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     	</a:t>
            </a:r>
            <a:r>
              <a:rPr lang="en-US" dirty="0">
                <a:sym typeface="Wingdings"/>
              </a:rPr>
              <a:t> </a:t>
            </a:r>
            <a:r>
              <a:rPr lang="en-US" dirty="0"/>
              <a:t>numbers and math facts understanding</a:t>
            </a:r>
            <a:br>
              <a:rPr lang="en-US" dirty="0"/>
            </a:br>
            <a:r>
              <a:rPr lang="en-US" dirty="0"/>
              <a:t>                                                                  </a:t>
            </a:r>
          </a:p>
        </p:txBody>
      </p:sp>
      <p:pic>
        <p:nvPicPr>
          <p:cNvPr id="15364" name="Picture 4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681162"/>
            <a:ext cx="5095875" cy="3495675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3CF35E0-B640-4C80-B3D8-86C933D6F919}"/>
              </a:ext>
            </a:extLst>
          </p:cNvPr>
          <p:cNvSpPr/>
          <p:nvPr/>
        </p:nvSpPr>
        <p:spPr>
          <a:xfrm>
            <a:off x="7010400" y="5867400"/>
            <a:ext cx="667170" cy="2154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</a:rPr>
              <a:t>LDA, 2018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63511" y="251936"/>
            <a:ext cx="754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            D.  Dyspraxia (Non-verbal Learning Disability)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                 	</a:t>
            </a:r>
            <a:r>
              <a:rPr lang="en-US" dirty="0">
                <a:sym typeface="Wingdings"/>
              </a:rPr>
              <a:t>  i</a:t>
            </a:r>
            <a:r>
              <a:rPr lang="en-US" dirty="0"/>
              <a:t>nterpretation of nonverbal cues,</a:t>
            </a:r>
            <a:br>
              <a:rPr lang="en-US" dirty="0"/>
            </a:br>
            <a:r>
              <a:rPr lang="en-US" dirty="0"/>
              <a:t> 		    physical coordination</a:t>
            </a:r>
            <a:br>
              <a:rPr lang="en-US" dirty="0"/>
            </a:br>
            <a:r>
              <a:rPr lang="en-US" dirty="0"/>
              <a:t>                                                                  </a:t>
            </a:r>
          </a:p>
        </p:txBody>
      </p:sp>
      <p:pic>
        <p:nvPicPr>
          <p:cNvPr id="1331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1378" y="1729264"/>
            <a:ext cx="3886200" cy="3886200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44D62B-F58C-4F66-B96B-16D9DD74D18A}"/>
              </a:ext>
            </a:extLst>
          </p:cNvPr>
          <p:cNvSpPr/>
          <p:nvPr/>
        </p:nvSpPr>
        <p:spPr>
          <a:xfrm>
            <a:off x="7010400" y="5867400"/>
            <a:ext cx="667170" cy="2154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prstClr val="black"/>
                </a:solidFill>
              </a:rPr>
              <a:t>LDA, 2018</a:t>
            </a:r>
            <a:endParaRPr lang="en-US" sz="11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3330</TotalTime>
  <Words>1726</Words>
  <Application>Microsoft Office PowerPoint</Application>
  <PresentationFormat>On-screen Show (4:3)</PresentationFormat>
  <Paragraphs>137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Century Gothic</vt:lpstr>
      <vt:lpstr>Comic Sans MS</vt:lpstr>
      <vt:lpstr>MV Boli</vt:lpstr>
      <vt:lpstr>Tw Cen MT</vt:lpstr>
      <vt:lpstr>Verdana</vt:lpstr>
      <vt:lpstr>Wingdings 2</vt:lpstr>
      <vt:lpstr>Solstice</vt:lpstr>
      <vt:lpstr>Adult Students and Special Learning Needs (SLNs)</vt:lpstr>
      <vt:lpstr>I. Is this really a problem?</vt:lpstr>
      <vt:lpstr> II.  Possible reasons for        suspecting SLNs  </vt:lpstr>
      <vt:lpstr>    II.  Possible reasons for suspecting SLNs, cont’d.</vt:lpstr>
      <vt:lpstr>III. Overview of      Learning Challenges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IV. Possible Reasons for SLNs</vt:lpstr>
      <vt:lpstr>Question:  What can you do?</vt:lpstr>
      <vt:lpstr>V.          Administer               1st Aid for Teachers!</vt:lpstr>
      <vt:lpstr>Print</vt:lpstr>
      <vt:lpstr>Print, cont’d.</vt:lpstr>
      <vt:lpstr>Print, cont’d.</vt:lpstr>
      <vt:lpstr>Print, cont’d.</vt:lpstr>
      <vt:lpstr>Print Example:</vt:lpstr>
      <vt:lpstr>Print  Example:</vt:lpstr>
      <vt:lpstr>Pictures and Graphics</vt:lpstr>
      <vt:lpstr>Pictures and Graphics, cont’d.</vt:lpstr>
      <vt:lpstr>  Pictures and  Graphics, cont’d.          B. Use graphic             organizers             and mind             maps           C. Use color            strategically  </vt:lpstr>
      <vt:lpstr>Pictures and Graphics, cont’d</vt:lpstr>
      <vt:lpstr>Patience  </vt:lpstr>
      <vt:lpstr>Physical Movement </vt:lpstr>
      <vt:lpstr>Pronunciation practice example:</vt:lpstr>
      <vt:lpstr>Discussion/Questions</vt:lpstr>
      <vt:lpstr>VI.  Change can occur!</vt:lpstr>
      <vt:lpstr>Resources:</vt:lpstr>
      <vt:lpstr>Resources, cont’d.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Julie Anderson</dc:creator>
  <cp:lastModifiedBy>melodies247@yahoo.com</cp:lastModifiedBy>
  <cp:revision>159</cp:revision>
  <dcterms:created xsi:type="dcterms:W3CDTF">2018-02-16T03:29:42Z</dcterms:created>
  <dcterms:modified xsi:type="dcterms:W3CDTF">2019-11-15T15:06:07Z</dcterms:modified>
</cp:coreProperties>
</file>